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91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92" r:id="rId21"/>
    <p:sldId id="293" r:id="rId22"/>
    <p:sldId id="280" r:id="rId23"/>
    <p:sldId id="294" r:id="rId24"/>
    <p:sldId id="284" r:id="rId25"/>
    <p:sldId id="290" r:id="rId2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29EA5"/>
                </a:solidFill>
                <a:latin typeface="Utopia Std Black Headline"/>
                <a:cs typeface="Utopia Std Black Head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Utopia Std"/>
                <a:cs typeface="Utopia St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29EA5"/>
                </a:solidFill>
                <a:latin typeface="Utopia Std Black Headline"/>
                <a:cs typeface="Utopia Std Black Head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Utopia Std"/>
                <a:cs typeface="Utopia St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29EA5"/>
                </a:solidFill>
                <a:latin typeface="Utopia Std Black Headline"/>
                <a:cs typeface="Utopia Std Black Head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500" y="3208677"/>
            <a:ext cx="3168650" cy="700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Utopia Std"/>
                <a:cs typeface="Utopia St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7299" y="2638940"/>
            <a:ext cx="2983229" cy="709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Utopia Std"/>
                <a:cs typeface="Utopia St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29EA5"/>
                </a:solidFill>
                <a:latin typeface="Utopia Std Black Headline"/>
                <a:cs typeface="Utopia Std Black Head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299" y="510222"/>
            <a:ext cx="62922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29EA5"/>
                </a:solidFill>
                <a:latin typeface="Utopia Std Black Headline"/>
                <a:cs typeface="Utopia Std Black Head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59299" y="4731420"/>
            <a:ext cx="4178300" cy="469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Utopia Std"/>
                <a:cs typeface="Utopia St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45.png"/><Relationship Id="rId4" Type="http://schemas.openxmlformats.org/officeDocument/2006/relationships/hyperlink" Target="mailto:iprejun@jundiai.sp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67916"/>
            <a:ext cx="7560309" cy="8924290"/>
            <a:chOff x="0" y="1767916"/>
            <a:chExt cx="7560309" cy="8924290"/>
          </a:xfrm>
        </p:grpSpPr>
        <p:sp>
          <p:nvSpPr>
            <p:cNvPr id="3" name="object 3"/>
            <p:cNvSpPr/>
            <p:nvPr/>
          </p:nvSpPr>
          <p:spPr>
            <a:xfrm>
              <a:off x="546354" y="2541206"/>
              <a:ext cx="7014209" cy="8150859"/>
            </a:xfrm>
            <a:custGeom>
              <a:avLst/>
              <a:gdLst/>
              <a:ahLst/>
              <a:cxnLst/>
              <a:rect l="l" t="t" r="r" b="b"/>
              <a:pathLst>
                <a:path w="7014209" h="8150859">
                  <a:moveTo>
                    <a:pt x="7013638" y="3883609"/>
                  </a:moveTo>
                  <a:lnTo>
                    <a:pt x="7000151" y="3845509"/>
                  </a:lnTo>
                  <a:lnTo>
                    <a:pt x="6980441" y="3807409"/>
                  </a:lnTo>
                  <a:lnTo>
                    <a:pt x="6960260" y="3769309"/>
                  </a:lnTo>
                  <a:lnTo>
                    <a:pt x="6939585" y="3731209"/>
                  </a:lnTo>
                  <a:lnTo>
                    <a:pt x="6918439" y="3693109"/>
                  </a:lnTo>
                  <a:lnTo>
                    <a:pt x="6896811" y="3655009"/>
                  </a:lnTo>
                  <a:lnTo>
                    <a:pt x="6874726" y="3604209"/>
                  </a:lnTo>
                  <a:lnTo>
                    <a:pt x="6852158" y="3566109"/>
                  </a:lnTo>
                  <a:lnTo>
                    <a:pt x="6829133" y="3528009"/>
                  </a:lnTo>
                  <a:lnTo>
                    <a:pt x="6805650" y="3489909"/>
                  </a:lnTo>
                  <a:lnTo>
                    <a:pt x="6781711" y="3451809"/>
                  </a:lnTo>
                  <a:lnTo>
                    <a:pt x="6757314" y="3413709"/>
                  </a:lnTo>
                  <a:lnTo>
                    <a:pt x="6732473" y="3375609"/>
                  </a:lnTo>
                  <a:lnTo>
                    <a:pt x="6707200" y="3337509"/>
                  </a:lnTo>
                  <a:lnTo>
                    <a:pt x="6681470" y="3299409"/>
                  </a:lnTo>
                  <a:lnTo>
                    <a:pt x="6655308" y="3274009"/>
                  </a:lnTo>
                  <a:lnTo>
                    <a:pt x="6628714" y="3235909"/>
                  </a:lnTo>
                  <a:lnTo>
                    <a:pt x="6601688" y="3197809"/>
                  </a:lnTo>
                  <a:lnTo>
                    <a:pt x="6574244" y="3159709"/>
                  </a:lnTo>
                  <a:lnTo>
                    <a:pt x="6546367" y="3121609"/>
                  </a:lnTo>
                  <a:lnTo>
                    <a:pt x="6518084" y="3096209"/>
                  </a:lnTo>
                  <a:lnTo>
                    <a:pt x="6489382" y="3058109"/>
                  </a:lnTo>
                  <a:lnTo>
                    <a:pt x="6460274" y="3020009"/>
                  </a:lnTo>
                  <a:lnTo>
                    <a:pt x="6430746" y="2994609"/>
                  </a:lnTo>
                  <a:lnTo>
                    <a:pt x="6400825" y="2956509"/>
                  </a:lnTo>
                  <a:lnTo>
                    <a:pt x="6370510" y="2918409"/>
                  </a:lnTo>
                  <a:lnTo>
                    <a:pt x="6339789" y="2893009"/>
                  </a:lnTo>
                  <a:lnTo>
                    <a:pt x="6308687" y="2854909"/>
                  </a:lnTo>
                  <a:lnTo>
                    <a:pt x="6277191" y="2829509"/>
                  </a:lnTo>
                  <a:lnTo>
                    <a:pt x="6245314" y="2791409"/>
                  </a:lnTo>
                  <a:lnTo>
                    <a:pt x="6213056" y="2766009"/>
                  </a:lnTo>
                  <a:lnTo>
                    <a:pt x="6180429" y="2727909"/>
                  </a:lnTo>
                  <a:lnTo>
                    <a:pt x="6114046" y="2677109"/>
                  </a:lnTo>
                  <a:lnTo>
                    <a:pt x="6080303" y="2639009"/>
                  </a:lnTo>
                  <a:lnTo>
                    <a:pt x="6011748" y="2588209"/>
                  </a:lnTo>
                  <a:lnTo>
                    <a:pt x="5976925" y="2562809"/>
                  </a:lnTo>
                  <a:lnTo>
                    <a:pt x="5941771" y="2524709"/>
                  </a:lnTo>
                  <a:lnTo>
                    <a:pt x="5870410" y="2473909"/>
                  </a:lnTo>
                  <a:lnTo>
                    <a:pt x="5760847" y="2397709"/>
                  </a:lnTo>
                  <a:lnTo>
                    <a:pt x="5739485" y="2383256"/>
                  </a:lnTo>
                  <a:lnTo>
                    <a:pt x="5748045" y="2364829"/>
                  </a:lnTo>
                  <a:lnTo>
                    <a:pt x="5766219" y="2322677"/>
                  </a:lnTo>
                  <a:lnTo>
                    <a:pt x="5783262" y="2279929"/>
                  </a:lnTo>
                  <a:lnTo>
                    <a:pt x="5799163" y="2236622"/>
                  </a:lnTo>
                  <a:lnTo>
                    <a:pt x="5813895" y="2192769"/>
                  </a:lnTo>
                  <a:lnTo>
                    <a:pt x="5827446" y="2148382"/>
                  </a:lnTo>
                  <a:lnTo>
                    <a:pt x="5839790" y="2103488"/>
                  </a:lnTo>
                  <a:lnTo>
                    <a:pt x="5850915" y="2058111"/>
                  </a:lnTo>
                  <a:lnTo>
                    <a:pt x="5860808" y="2012251"/>
                  </a:lnTo>
                  <a:lnTo>
                    <a:pt x="5869444" y="1965934"/>
                  </a:lnTo>
                  <a:lnTo>
                    <a:pt x="5876798" y="1919173"/>
                  </a:lnTo>
                  <a:lnTo>
                    <a:pt x="5882856" y="1872005"/>
                  </a:lnTo>
                  <a:lnTo>
                    <a:pt x="5887593" y="1824443"/>
                  </a:lnTo>
                  <a:lnTo>
                    <a:pt x="5891009" y="1776488"/>
                  </a:lnTo>
                  <a:lnTo>
                    <a:pt x="5893066" y="1728177"/>
                  </a:lnTo>
                  <a:lnTo>
                    <a:pt x="5893765" y="1679524"/>
                  </a:lnTo>
                  <a:lnTo>
                    <a:pt x="5893066" y="1630870"/>
                  </a:lnTo>
                  <a:lnTo>
                    <a:pt x="5891009" y="1582559"/>
                  </a:lnTo>
                  <a:lnTo>
                    <a:pt x="5887593" y="1534604"/>
                  </a:lnTo>
                  <a:lnTo>
                    <a:pt x="5882856" y="1487043"/>
                  </a:lnTo>
                  <a:lnTo>
                    <a:pt x="5876798" y="1439862"/>
                  </a:lnTo>
                  <a:lnTo>
                    <a:pt x="5869444" y="1393113"/>
                  </a:lnTo>
                  <a:lnTo>
                    <a:pt x="5860808" y="1346796"/>
                  </a:lnTo>
                  <a:lnTo>
                    <a:pt x="5850915" y="1300937"/>
                  </a:lnTo>
                  <a:lnTo>
                    <a:pt x="5839790" y="1255547"/>
                  </a:lnTo>
                  <a:lnTo>
                    <a:pt x="5827446" y="1210652"/>
                  </a:lnTo>
                  <a:lnTo>
                    <a:pt x="5813895" y="1166266"/>
                  </a:lnTo>
                  <a:lnTo>
                    <a:pt x="5799163" y="1122413"/>
                  </a:lnTo>
                  <a:lnTo>
                    <a:pt x="5783262" y="1079106"/>
                  </a:lnTo>
                  <a:lnTo>
                    <a:pt x="5766219" y="1036370"/>
                  </a:lnTo>
                  <a:lnTo>
                    <a:pt x="5748045" y="994219"/>
                  </a:lnTo>
                  <a:lnTo>
                    <a:pt x="5728767" y="952665"/>
                  </a:lnTo>
                  <a:lnTo>
                    <a:pt x="5708396" y="911745"/>
                  </a:lnTo>
                  <a:lnTo>
                    <a:pt x="5686958" y="871461"/>
                  </a:lnTo>
                  <a:lnTo>
                    <a:pt x="5664466" y="831837"/>
                  </a:lnTo>
                  <a:lnTo>
                    <a:pt x="5640933" y="792899"/>
                  </a:lnTo>
                  <a:lnTo>
                    <a:pt x="5616384" y="754646"/>
                  </a:lnTo>
                  <a:lnTo>
                    <a:pt x="5590845" y="717118"/>
                  </a:lnTo>
                  <a:lnTo>
                    <a:pt x="5564340" y="680326"/>
                  </a:lnTo>
                  <a:lnTo>
                    <a:pt x="5536857" y="644283"/>
                  </a:lnTo>
                  <a:lnTo>
                    <a:pt x="5508447" y="609015"/>
                  </a:lnTo>
                  <a:lnTo>
                    <a:pt x="5479097" y="574535"/>
                  </a:lnTo>
                  <a:lnTo>
                    <a:pt x="5448859" y="540867"/>
                  </a:lnTo>
                  <a:lnTo>
                    <a:pt x="5417731" y="508025"/>
                  </a:lnTo>
                  <a:lnTo>
                    <a:pt x="5385740" y="476034"/>
                  </a:lnTo>
                  <a:lnTo>
                    <a:pt x="5352897" y="444906"/>
                  </a:lnTo>
                  <a:lnTo>
                    <a:pt x="5319230" y="414667"/>
                  </a:lnTo>
                  <a:lnTo>
                    <a:pt x="5284762" y="385330"/>
                  </a:lnTo>
                  <a:lnTo>
                    <a:pt x="5249494" y="356908"/>
                  </a:lnTo>
                  <a:lnTo>
                    <a:pt x="5213451" y="329438"/>
                  </a:lnTo>
                  <a:lnTo>
                    <a:pt x="5176659" y="302920"/>
                  </a:lnTo>
                  <a:lnTo>
                    <a:pt x="5139118" y="277380"/>
                  </a:lnTo>
                  <a:lnTo>
                    <a:pt x="5100879" y="252831"/>
                  </a:lnTo>
                  <a:lnTo>
                    <a:pt x="5061928" y="229298"/>
                  </a:lnTo>
                  <a:lnTo>
                    <a:pt x="5022304" y="206806"/>
                  </a:lnTo>
                  <a:lnTo>
                    <a:pt x="4982032" y="185369"/>
                  </a:lnTo>
                  <a:lnTo>
                    <a:pt x="4941100" y="164998"/>
                  </a:lnTo>
                  <a:lnTo>
                    <a:pt x="4899558" y="145719"/>
                  </a:lnTo>
                  <a:lnTo>
                    <a:pt x="4857394" y="127546"/>
                  </a:lnTo>
                  <a:lnTo>
                    <a:pt x="4814659" y="110502"/>
                  </a:lnTo>
                  <a:lnTo>
                    <a:pt x="4771352" y="94602"/>
                  </a:lnTo>
                  <a:lnTo>
                    <a:pt x="4727499" y="79870"/>
                  </a:lnTo>
                  <a:lnTo>
                    <a:pt x="4683112" y="66319"/>
                  </a:lnTo>
                  <a:lnTo>
                    <a:pt x="4638218" y="53975"/>
                  </a:lnTo>
                  <a:lnTo>
                    <a:pt x="4592840" y="42837"/>
                  </a:lnTo>
                  <a:lnTo>
                    <a:pt x="4546968" y="32956"/>
                  </a:lnTo>
                  <a:lnTo>
                    <a:pt x="4500651" y="24320"/>
                  </a:lnTo>
                  <a:lnTo>
                    <a:pt x="4453902" y="16967"/>
                  </a:lnTo>
                  <a:lnTo>
                    <a:pt x="4406735" y="10909"/>
                  </a:lnTo>
                  <a:lnTo>
                    <a:pt x="4359160" y="6159"/>
                  </a:lnTo>
                  <a:lnTo>
                    <a:pt x="4311218" y="2755"/>
                  </a:lnTo>
                  <a:lnTo>
                    <a:pt x="4262907" y="685"/>
                  </a:lnTo>
                  <a:lnTo>
                    <a:pt x="4214253" y="0"/>
                  </a:lnTo>
                  <a:lnTo>
                    <a:pt x="4165600" y="685"/>
                  </a:lnTo>
                  <a:lnTo>
                    <a:pt x="4117289" y="2755"/>
                  </a:lnTo>
                  <a:lnTo>
                    <a:pt x="4069334" y="6159"/>
                  </a:lnTo>
                  <a:lnTo>
                    <a:pt x="4021772" y="10909"/>
                  </a:lnTo>
                  <a:lnTo>
                    <a:pt x="3974592" y="16967"/>
                  </a:lnTo>
                  <a:lnTo>
                    <a:pt x="3927843" y="24320"/>
                  </a:lnTo>
                  <a:lnTo>
                    <a:pt x="3881526" y="32956"/>
                  </a:lnTo>
                  <a:lnTo>
                    <a:pt x="3835666" y="42837"/>
                  </a:lnTo>
                  <a:lnTo>
                    <a:pt x="3790277" y="53975"/>
                  </a:lnTo>
                  <a:lnTo>
                    <a:pt x="3745382" y="66319"/>
                  </a:lnTo>
                  <a:lnTo>
                    <a:pt x="3700996" y="79870"/>
                  </a:lnTo>
                  <a:lnTo>
                    <a:pt x="3657142" y="94602"/>
                  </a:lnTo>
                  <a:lnTo>
                    <a:pt x="3613835" y="110502"/>
                  </a:lnTo>
                  <a:lnTo>
                    <a:pt x="3571100" y="127546"/>
                  </a:lnTo>
                  <a:lnTo>
                    <a:pt x="3528949" y="145719"/>
                  </a:lnTo>
                  <a:lnTo>
                    <a:pt x="3487407" y="164998"/>
                  </a:lnTo>
                  <a:lnTo>
                    <a:pt x="3446475" y="185369"/>
                  </a:lnTo>
                  <a:lnTo>
                    <a:pt x="3406190" y="206806"/>
                  </a:lnTo>
                  <a:lnTo>
                    <a:pt x="3366566" y="229298"/>
                  </a:lnTo>
                  <a:lnTo>
                    <a:pt x="3327628" y="252831"/>
                  </a:lnTo>
                  <a:lnTo>
                    <a:pt x="3289376" y="277380"/>
                  </a:lnTo>
                  <a:lnTo>
                    <a:pt x="3251847" y="302920"/>
                  </a:lnTo>
                  <a:lnTo>
                    <a:pt x="3215055" y="329438"/>
                  </a:lnTo>
                  <a:lnTo>
                    <a:pt x="3179013" y="356908"/>
                  </a:lnTo>
                  <a:lnTo>
                    <a:pt x="3143745" y="385330"/>
                  </a:lnTo>
                  <a:lnTo>
                    <a:pt x="3109264" y="414667"/>
                  </a:lnTo>
                  <a:lnTo>
                    <a:pt x="3075597" y="444906"/>
                  </a:lnTo>
                  <a:lnTo>
                    <a:pt x="3042755" y="476034"/>
                  </a:lnTo>
                  <a:lnTo>
                    <a:pt x="3010763" y="508025"/>
                  </a:lnTo>
                  <a:lnTo>
                    <a:pt x="2979636" y="540867"/>
                  </a:lnTo>
                  <a:lnTo>
                    <a:pt x="2949397" y="574535"/>
                  </a:lnTo>
                  <a:lnTo>
                    <a:pt x="2920060" y="609015"/>
                  </a:lnTo>
                  <a:lnTo>
                    <a:pt x="2891650" y="644283"/>
                  </a:lnTo>
                  <a:lnTo>
                    <a:pt x="2864167" y="680326"/>
                  </a:lnTo>
                  <a:lnTo>
                    <a:pt x="2837650" y="717118"/>
                  </a:lnTo>
                  <a:lnTo>
                    <a:pt x="2812110" y="754646"/>
                  </a:lnTo>
                  <a:lnTo>
                    <a:pt x="2787573" y="792899"/>
                  </a:lnTo>
                  <a:lnTo>
                    <a:pt x="2764040" y="831837"/>
                  </a:lnTo>
                  <a:lnTo>
                    <a:pt x="2741549" y="871461"/>
                  </a:lnTo>
                  <a:lnTo>
                    <a:pt x="2720111" y="911745"/>
                  </a:lnTo>
                  <a:lnTo>
                    <a:pt x="2699740" y="952665"/>
                  </a:lnTo>
                  <a:lnTo>
                    <a:pt x="2680462" y="994219"/>
                  </a:lnTo>
                  <a:lnTo>
                    <a:pt x="2662288" y="1036370"/>
                  </a:lnTo>
                  <a:lnTo>
                    <a:pt x="2645245" y="1079106"/>
                  </a:lnTo>
                  <a:lnTo>
                    <a:pt x="2629344" y="1122413"/>
                  </a:lnTo>
                  <a:lnTo>
                    <a:pt x="2614612" y="1166266"/>
                  </a:lnTo>
                  <a:lnTo>
                    <a:pt x="2601061" y="1210652"/>
                  </a:lnTo>
                  <a:lnTo>
                    <a:pt x="2588704" y="1255547"/>
                  </a:lnTo>
                  <a:lnTo>
                    <a:pt x="2577579" y="1300937"/>
                  </a:lnTo>
                  <a:lnTo>
                    <a:pt x="2567698" y="1346796"/>
                  </a:lnTo>
                  <a:lnTo>
                    <a:pt x="2559062" y="1393113"/>
                  </a:lnTo>
                  <a:lnTo>
                    <a:pt x="2551709" y="1439862"/>
                  </a:lnTo>
                  <a:lnTo>
                    <a:pt x="2545651" y="1487043"/>
                  </a:lnTo>
                  <a:lnTo>
                    <a:pt x="2540901" y="1534604"/>
                  </a:lnTo>
                  <a:lnTo>
                    <a:pt x="2537498" y="1582559"/>
                  </a:lnTo>
                  <a:lnTo>
                    <a:pt x="2535428" y="1630870"/>
                  </a:lnTo>
                  <a:lnTo>
                    <a:pt x="2534742" y="1679524"/>
                  </a:lnTo>
                  <a:lnTo>
                    <a:pt x="2535428" y="1728177"/>
                  </a:lnTo>
                  <a:lnTo>
                    <a:pt x="2537498" y="1776488"/>
                  </a:lnTo>
                  <a:lnTo>
                    <a:pt x="2540901" y="1824443"/>
                  </a:lnTo>
                  <a:lnTo>
                    <a:pt x="2545651" y="1872005"/>
                  </a:lnTo>
                  <a:lnTo>
                    <a:pt x="2551709" y="1919173"/>
                  </a:lnTo>
                  <a:lnTo>
                    <a:pt x="2551785" y="1919706"/>
                  </a:lnTo>
                  <a:lnTo>
                    <a:pt x="2523553" y="1927809"/>
                  </a:lnTo>
                  <a:lnTo>
                    <a:pt x="2480132" y="1953209"/>
                  </a:lnTo>
                  <a:lnTo>
                    <a:pt x="2351367" y="1991309"/>
                  </a:lnTo>
                  <a:lnTo>
                    <a:pt x="2308949" y="2016709"/>
                  </a:lnTo>
                  <a:lnTo>
                    <a:pt x="2224887" y="2042109"/>
                  </a:lnTo>
                  <a:lnTo>
                    <a:pt x="2183257" y="2067509"/>
                  </a:lnTo>
                  <a:lnTo>
                    <a:pt x="2141893" y="2080209"/>
                  </a:lnTo>
                  <a:lnTo>
                    <a:pt x="2100808" y="2105609"/>
                  </a:lnTo>
                  <a:lnTo>
                    <a:pt x="2060003" y="2118309"/>
                  </a:lnTo>
                  <a:lnTo>
                    <a:pt x="1979231" y="2169109"/>
                  </a:lnTo>
                  <a:lnTo>
                    <a:pt x="1939277" y="2181809"/>
                  </a:lnTo>
                  <a:lnTo>
                    <a:pt x="1860257" y="2232609"/>
                  </a:lnTo>
                  <a:lnTo>
                    <a:pt x="1821192" y="2245309"/>
                  </a:lnTo>
                  <a:lnTo>
                    <a:pt x="1705851" y="2321509"/>
                  </a:lnTo>
                  <a:lnTo>
                    <a:pt x="1593342" y="2397709"/>
                  </a:lnTo>
                  <a:lnTo>
                    <a:pt x="1483779" y="2473909"/>
                  </a:lnTo>
                  <a:lnTo>
                    <a:pt x="1412417" y="2524709"/>
                  </a:lnTo>
                  <a:lnTo>
                    <a:pt x="1377264" y="2562809"/>
                  </a:lnTo>
                  <a:lnTo>
                    <a:pt x="1342440" y="2588209"/>
                  </a:lnTo>
                  <a:lnTo>
                    <a:pt x="1273886" y="2639009"/>
                  </a:lnTo>
                  <a:lnTo>
                    <a:pt x="1240142" y="2677109"/>
                  </a:lnTo>
                  <a:lnTo>
                    <a:pt x="1173759" y="2727909"/>
                  </a:lnTo>
                  <a:lnTo>
                    <a:pt x="1141133" y="2766009"/>
                  </a:lnTo>
                  <a:lnTo>
                    <a:pt x="1108875" y="2791409"/>
                  </a:lnTo>
                  <a:lnTo>
                    <a:pt x="1076998" y="2829509"/>
                  </a:lnTo>
                  <a:lnTo>
                    <a:pt x="1045502" y="2854909"/>
                  </a:lnTo>
                  <a:lnTo>
                    <a:pt x="1014399" y="2893009"/>
                  </a:lnTo>
                  <a:lnTo>
                    <a:pt x="983678" y="2918409"/>
                  </a:lnTo>
                  <a:lnTo>
                    <a:pt x="953363" y="2956509"/>
                  </a:lnTo>
                  <a:lnTo>
                    <a:pt x="923442" y="2994609"/>
                  </a:lnTo>
                  <a:lnTo>
                    <a:pt x="893914" y="3020009"/>
                  </a:lnTo>
                  <a:lnTo>
                    <a:pt x="864806" y="3058109"/>
                  </a:lnTo>
                  <a:lnTo>
                    <a:pt x="836104" y="3096209"/>
                  </a:lnTo>
                  <a:lnTo>
                    <a:pt x="807821" y="3121609"/>
                  </a:lnTo>
                  <a:lnTo>
                    <a:pt x="779945" y="3159709"/>
                  </a:lnTo>
                  <a:lnTo>
                    <a:pt x="752500" y="3197809"/>
                  </a:lnTo>
                  <a:lnTo>
                    <a:pt x="725474" y="3235909"/>
                  </a:lnTo>
                  <a:lnTo>
                    <a:pt x="698881" y="3274009"/>
                  </a:lnTo>
                  <a:lnTo>
                    <a:pt x="672719" y="3299409"/>
                  </a:lnTo>
                  <a:lnTo>
                    <a:pt x="646988" y="3337509"/>
                  </a:lnTo>
                  <a:lnTo>
                    <a:pt x="621715" y="3375609"/>
                  </a:lnTo>
                  <a:lnTo>
                    <a:pt x="596874" y="3413709"/>
                  </a:lnTo>
                  <a:lnTo>
                    <a:pt x="572477" y="3451809"/>
                  </a:lnTo>
                  <a:lnTo>
                    <a:pt x="548538" y="3489909"/>
                  </a:lnTo>
                  <a:lnTo>
                    <a:pt x="525056" y="3528009"/>
                  </a:lnTo>
                  <a:lnTo>
                    <a:pt x="502031" y="3566109"/>
                  </a:lnTo>
                  <a:lnTo>
                    <a:pt x="479463" y="3604209"/>
                  </a:lnTo>
                  <a:lnTo>
                    <a:pt x="457377" y="3655009"/>
                  </a:lnTo>
                  <a:lnTo>
                    <a:pt x="435749" y="3693109"/>
                  </a:lnTo>
                  <a:lnTo>
                    <a:pt x="414604" y="3731209"/>
                  </a:lnTo>
                  <a:lnTo>
                    <a:pt x="393928" y="3769309"/>
                  </a:lnTo>
                  <a:lnTo>
                    <a:pt x="373748" y="3807409"/>
                  </a:lnTo>
                  <a:lnTo>
                    <a:pt x="354037" y="3845509"/>
                  </a:lnTo>
                  <a:lnTo>
                    <a:pt x="334822" y="3896309"/>
                  </a:lnTo>
                  <a:lnTo>
                    <a:pt x="316103" y="3934409"/>
                  </a:lnTo>
                  <a:lnTo>
                    <a:pt x="297891" y="3972509"/>
                  </a:lnTo>
                  <a:lnTo>
                    <a:pt x="280162" y="4010609"/>
                  </a:lnTo>
                  <a:lnTo>
                    <a:pt x="262953" y="4061409"/>
                  </a:lnTo>
                  <a:lnTo>
                    <a:pt x="246240" y="4099509"/>
                  </a:lnTo>
                  <a:lnTo>
                    <a:pt x="230047" y="4137609"/>
                  </a:lnTo>
                  <a:lnTo>
                    <a:pt x="214363" y="4188409"/>
                  </a:lnTo>
                  <a:lnTo>
                    <a:pt x="199212" y="4226509"/>
                  </a:lnTo>
                  <a:lnTo>
                    <a:pt x="184569" y="4277309"/>
                  </a:lnTo>
                  <a:lnTo>
                    <a:pt x="170472" y="4315409"/>
                  </a:lnTo>
                  <a:lnTo>
                    <a:pt x="156895" y="4366209"/>
                  </a:lnTo>
                  <a:lnTo>
                    <a:pt x="143852" y="4404309"/>
                  </a:lnTo>
                  <a:lnTo>
                    <a:pt x="131343" y="4442409"/>
                  </a:lnTo>
                  <a:lnTo>
                    <a:pt x="119392" y="4493209"/>
                  </a:lnTo>
                  <a:lnTo>
                    <a:pt x="107975" y="4544009"/>
                  </a:lnTo>
                  <a:lnTo>
                    <a:pt x="97116" y="4582109"/>
                  </a:lnTo>
                  <a:lnTo>
                    <a:pt x="86804" y="4632909"/>
                  </a:lnTo>
                  <a:lnTo>
                    <a:pt x="77050" y="4671009"/>
                  </a:lnTo>
                  <a:lnTo>
                    <a:pt x="67868" y="4721809"/>
                  </a:lnTo>
                  <a:lnTo>
                    <a:pt x="59245" y="4759909"/>
                  </a:lnTo>
                  <a:lnTo>
                    <a:pt x="51193" y="4810709"/>
                  </a:lnTo>
                  <a:lnTo>
                    <a:pt x="43700" y="4861509"/>
                  </a:lnTo>
                  <a:lnTo>
                    <a:pt x="36804" y="4899609"/>
                  </a:lnTo>
                  <a:lnTo>
                    <a:pt x="30480" y="4950409"/>
                  </a:lnTo>
                  <a:lnTo>
                    <a:pt x="24739" y="5001209"/>
                  </a:lnTo>
                  <a:lnTo>
                    <a:pt x="19583" y="5039309"/>
                  </a:lnTo>
                  <a:lnTo>
                    <a:pt x="15024" y="5090109"/>
                  </a:lnTo>
                  <a:lnTo>
                    <a:pt x="11061" y="5140909"/>
                  </a:lnTo>
                  <a:lnTo>
                    <a:pt x="7696" y="5191709"/>
                  </a:lnTo>
                  <a:lnTo>
                    <a:pt x="4940" y="5229809"/>
                  </a:lnTo>
                  <a:lnTo>
                    <a:pt x="2781" y="5280609"/>
                  </a:lnTo>
                  <a:lnTo>
                    <a:pt x="1244" y="5331409"/>
                  </a:lnTo>
                  <a:lnTo>
                    <a:pt x="304" y="5382209"/>
                  </a:lnTo>
                  <a:lnTo>
                    <a:pt x="0" y="5420309"/>
                  </a:lnTo>
                  <a:lnTo>
                    <a:pt x="304" y="5471109"/>
                  </a:lnTo>
                  <a:lnTo>
                    <a:pt x="1244" y="5521909"/>
                  </a:lnTo>
                  <a:lnTo>
                    <a:pt x="2781" y="5572709"/>
                  </a:lnTo>
                  <a:lnTo>
                    <a:pt x="4940" y="5623509"/>
                  </a:lnTo>
                  <a:lnTo>
                    <a:pt x="7696" y="5661609"/>
                  </a:lnTo>
                  <a:lnTo>
                    <a:pt x="11061" y="5712409"/>
                  </a:lnTo>
                  <a:lnTo>
                    <a:pt x="15024" y="5763209"/>
                  </a:lnTo>
                  <a:lnTo>
                    <a:pt x="19583" y="5814009"/>
                  </a:lnTo>
                  <a:lnTo>
                    <a:pt x="24739" y="5852109"/>
                  </a:lnTo>
                  <a:lnTo>
                    <a:pt x="30480" y="5902909"/>
                  </a:lnTo>
                  <a:lnTo>
                    <a:pt x="36804" y="5953709"/>
                  </a:lnTo>
                  <a:lnTo>
                    <a:pt x="43700" y="5991809"/>
                  </a:lnTo>
                  <a:lnTo>
                    <a:pt x="51193" y="6042609"/>
                  </a:lnTo>
                  <a:lnTo>
                    <a:pt x="59245" y="6093409"/>
                  </a:lnTo>
                  <a:lnTo>
                    <a:pt x="67868" y="6131509"/>
                  </a:lnTo>
                  <a:lnTo>
                    <a:pt x="77050" y="6182309"/>
                  </a:lnTo>
                  <a:lnTo>
                    <a:pt x="86804" y="6220409"/>
                  </a:lnTo>
                  <a:lnTo>
                    <a:pt x="97116" y="6271209"/>
                  </a:lnTo>
                  <a:lnTo>
                    <a:pt x="107975" y="6309309"/>
                  </a:lnTo>
                  <a:lnTo>
                    <a:pt x="119392" y="6360109"/>
                  </a:lnTo>
                  <a:lnTo>
                    <a:pt x="131343" y="6398209"/>
                  </a:lnTo>
                  <a:lnTo>
                    <a:pt x="143852" y="6449009"/>
                  </a:lnTo>
                  <a:lnTo>
                    <a:pt x="156895" y="6487109"/>
                  </a:lnTo>
                  <a:lnTo>
                    <a:pt x="170472" y="6537909"/>
                  </a:lnTo>
                  <a:lnTo>
                    <a:pt x="184569" y="6576009"/>
                  </a:lnTo>
                  <a:lnTo>
                    <a:pt x="199212" y="6626809"/>
                  </a:lnTo>
                  <a:lnTo>
                    <a:pt x="214363" y="6664909"/>
                  </a:lnTo>
                  <a:lnTo>
                    <a:pt x="230047" y="6703009"/>
                  </a:lnTo>
                  <a:lnTo>
                    <a:pt x="246240" y="6753809"/>
                  </a:lnTo>
                  <a:lnTo>
                    <a:pt x="262953" y="6791909"/>
                  </a:lnTo>
                  <a:lnTo>
                    <a:pt x="280162" y="6842709"/>
                  </a:lnTo>
                  <a:lnTo>
                    <a:pt x="297891" y="6880809"/>
                  </a:lnTo>
                  <a:lnTo>
                    <a:pt x="316103" y="6918909"/>
                  </a:lnTo>
                  <a:lnTo>
                    <a:pt x="334822" y="6957009"/>
                  </a:lnTo>
                  <a:lnTo>
                    <a:pt x="354037" y="7007809"/>
                  </a:lnTo>
                  <a:lnTo>
                    <a:pt x="373748" y="7045909"/>
                  </a:lnTo>
                  <a:lnTo>
                    <a:pt x="393928" y="7084009"/>
                  </a:lnTo>
                  <a:lnTo>
                    <a:pt x="414604" y="7122109"/>
                  </a:lnTo>
                  <a:lnTo>
                    <a:pt x="435749" y="7160209"/>
                  </a:lnTo>
                  <a:lnTo>
                    <a:pt x="457377" y="7198309"/>
                  </a:lnTo>
                  <a:lnTo>
                    <a:pt x="479463" y="7249109"/>
                  </a:lnTo>
                  <a:lnTo>
                    <a:pt x="502031" y="7287209"/>
                  </a:lnTo>
                  <a:lnTo>
                    <a:pt x="525056" y="7325309"/>
                  </a:lnTo>
                  <a:lnTo>
                    <a:pt x="548538" y="7363409"/>
                  </a:lnTo>
                  <a:lnTo>
                    <a:pt x="572477" y="7401509"/>
                  </a:lnTo>
                  <a:lnTo>
                    <a:pt x="596874" y="7439609"/>
                  </a:lnTo>
                  <a:lnTo>
                    <a:pt x="621715" y="7477709"/>
                  </a:lnTo>
                  <a:lnTo>
                    <a:pt x="646988" y="7515809"/>
                  </a:lnTo>
                  <a:lnTo>
                    <a:pt x="672719" y="7541209"/>
                  </a:lnTo>
                  <a:lnTo>
                    <a:pt x="698881" y="7579309"/>
                  </a:lnTo>
                  <a:lnTo>
                    <a:pt x="725474" y="7617409"/>
                  </a:lnTo>
                  <a:lnTo>
                    <a:pt x="752500" y="7655509"/>
                  </a:lnTo>
                  <a:lnTo>
                    <a:pt x="779945" y="7693609"/>
                  </a:lnTo>
                  <a:lnTo>
                    <a:pt x="807821" y="7731709"/>
                  </a:lnTo>
                  <a:lnTo>
                    <a:pt x="836104" y="7757109"/>
                  </a:lnTo>
                  <a:lnTo>
                    <a:pt x="864806" y="7795209"/>
                  </a:lnTo>
                  <a:lnTo>
                    <a:pt x="893914" y="7833309"/>
                  </a:lnTo>
                  <a:lnTo>
                    <a:pt x="923442" y="7858709"/>
                  </a:lnTo>
                  <a:lnTo>
                    <a:pt x="953363" y="7896809"/>
                  </a:lnTo>
                  <a:lnTo>
                    <a:pt x="983678" y="7934909"/>
                  </a:lnTo>
                  <a:lnTo>
                    <a:pt x="1014399" y="7960309"/>
                  </a:lnTo>
                  <a:lnTo>
                    <a:pt x="1045502" y="7998409"/>
                  </a:lnTo>
                  <a:lnTo>
                    <a:pt x="1076998" y="8023809"/>
                  </a:lnTo>
                  <a:lnTo>
                    <a:pt x="1108875" y="8061909"/>
                  </a:lnTo>
                  <a:lnTo>
                    <a:pt x="1141133" y="8087309"/>
                  </a:lnTo>
                  <a:lnTo>
                    <a:pt x="1173759" y="8125409"/>
                  </a:lnTo>
                  <a:lnTo>
                    <a:pt x="1206766" y="8150796"/>
                  </a:lnTo>
                  <a:lnTo>
                    <a:pt x="6147422" y="8150796"/>
                  </a:lnTo>
                  <a:lnTo>
                    <a:pt x="6180429" y="8125409"/>
                  </a:lnTo>
                  <a:lnTo>
                    <a:pt x="6213056" y="8087309"/>
                  </a:lnTo>
                  <a:lnTo>
                    <a:pt x="6245314" y="8061909"/>
                  </a:lnTo>
                  <a:lnTo>
                    <a:pt x="6277191" y="8023809"/>
                  </a:lnTo>
                  <a:lnTo>
                    <a:pt x="6308687" y="7998409"/>
                  </a:lnTo>
                  <a:lnTo>
                    <a:pt x="6339789" y="7960309"/>
                  </a:lnTo>
                  <a:lnTo>
                    <a:pt x="6370510" y="7934909"/>
                  </a:lnTo>
                  <a:lnTo>
                    <a:pt x="6400825" y="7896809"/>
                  </a:lnTo>
                  <a:lnTo>
                    <a:pt x="6430746" y="7858709"/>
                  </a:lnTo>
                  <a:lnTo>
                    <a:pt x="6460274" y="7833309"/>
                  </a:lnTo>
                  <a:lnTo>
                    <a:pt x="6489382" y="7795209"/>
                  </a:lnTo>
                  <a:lnTo>
                    <a:pt x="6518084" y="7757109"/>
                  </a:lnTo>
                  <a:lnTo>
                    <a:pt x="6546367" y="7731709"/>
                  </a:lnTo>
                  <a:lnTo>
                    <a:pt x="6574244" y="7693609"/>
                  </a:lnTo>
                  <a:lnTo>
                    <a:pt x="6601688" y="7655509"/>
                  </a:lnTo>
                  <a:lnTo>
                    <a:pt x="6628714" y="7617409"/>
                  </a:lnTo>
                  <a:lnTo>
                    <a:pt x="6655308" y="7579309"/>
                  </a:lnTo>
                  <a:lnTo>
                    <a:pt x="6681470" y="7541209"/>
                  </a:lnTo>
                  <a:lnTo>
                    <a:pt x="6707200" y="7515809"/>
                  </a:lnTo>
                  <a:lnTo>
                    <a:pt x="6732473" y="7477709"/>
                  </a:lnTo>
                  <a:lnTo>
                    <a:pt x="6757314" y="7439609"/>
                  </a:lnTo>
                  <a:lnTo>
                    <a:pt x="6781711" y="7401509"/>
                  </a:lnTo>
                  <a:lnTo>
                    <a:pt x="6805650" y="7363409"/>
                  </a:lnTo>
                  <a:lnTo>
                    <a:pt x="6829133" y="7325309"/>
                  </a:lnTo>
                  <a:lnTo>
                    <a:pt x="6852158" y="7287209"/>
                  </a:lnTo>
                  <a:lnTo>
                    <a:pt x="6874726" y="7249109"/>
                  </a:lnTo>
                  <a:lnTo>
                    <a:pt x="6896811" y="7198309"/>
                  </a:lnTo>
                  <a:lnTo>
                    <a:pt x="6918439" y="7160209"/>
                  </a:lnTo>
                  <a:lnTo>
                    <a:pt x="6939585" y="7122109"/>
                  </a:lnTo>
                  <a:lnTo>
                    <a:pt x="6960260" y="7084009"/>
                  </a:lnTo>
                  <a:lnTo>
                    <a:pt x="6980441" y="7045909"/>
                  </a:lnTo>
                  <a:lnTo>
                    <a:pt x="7000151" y="7007809"/>
                  </a:lnTo>
                  <a:lnTo>
                    <a:pt x="7013638" y="6969709"/>
                  </a:lnTo>
                  <a:lnTo>
                    <a:pt x="7013638" y="3883609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767915"/>
              <a:ext cx="1083945" cy="8924290"/>
            </a:xfrm>
            <a:custGeom>
              <a:avLst/>
              <a:gdLst/>
              <a:ahLst/>
              <a:cxnLst/>
              <a:rect l="l" t="t" r="r" b="b"/>
              <a:pathLst>
                <a:path w="1083945" h="8924290">
                  <a:moveTo>
                    <a:pt x="1083729" y="2995155"/>
                  </a:moveTo>
                  <a:lnTo>
                    <a:pt x="0" y="2995155"/>
                  </a:lnTo>
                  <a:lnTo>
                    <a:pt x="0" y="8924087"/>
                  </a:lnTo>
                  <a:lnTo>
                    <a:pt x="1083729" y="8924087"/>
                  </a:lnTo>
                  <a:lnTo>
                    <a:pt x="1083729" y="2995155"/>
                  </a:lnTo>
                  <a:close/>
                </a:path>
                <a:path w="1083945" h="8924290">
                  <a:moveTo>
                    <a:pt x="1083729" y="1634236"/>
                  </a:moveTo>
                  <a:lnTo>
                    <a:pt x="0" y="1634236"/>
                  </a:lnTo>
                  <a:lnTo>
                    <a:pt x="0" y="2442514"/>
                  </a:lnTo>
                  <a:lnTo>
                    <a:pt x="1083729" y="2442514"/>
                  </a:lnTo>
                  <a:lnTo>
                    <a:pt x="1083729" y="1634236"/>
                  </a:lnTo>
                  <a:close/>
                </a:path>
                <a:path w="1083945" h="8924290">
                  <a:moveTo>
                    <a:pt x="1083729" y="0"/>
                  </a:moveTo>
                  <a:lnTo>
                    <a:pt x="0" y="0"/>
                  </a:lnTo>
                  <a:lnTo>
                    <a:pt x="0" y="1081608"/>
                  </a:lnTo>
                  <a:lnTo>
                    <a:pt x="1083729" y="1081608"/>
                  </a:lnTo>
                  <a:lnTo>
                    <a:pt x="1083729" y="0"/>
                  </a:lnTo>
                  <a:close/>
                </a:path>
              </a:pathLst>
            </a:custGeom>
            <a:solidFill>
              <a:srgbClr val="429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7560309" cy="1768475"/>
            <a:chOff x="0" y="0"/>
            <a:chExt cx="7560309" cy="176847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083945" cy="228600"/>
            </a:xfrm>
            <a:custGeom>
              <a:avLst/>
              <a:gdLst/>
              <a:ahLst/>
              <a:cxnLst/>
              <a:rect l="l" t="t" r="r" b="b"/>
              <a:pathLst>
                <a:path w="1083945" h="228600">
                  <a:moveTo>
                    <a:pt x="0" y="228600"/>
                  </a:moveTo>
                  <a:lnTo>
                    <a:pt x="1083729" y="228600"/>
                  </a:lnTo>
                  <a:lnTo>
                    <a:pt x="1083729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429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28600"/>
              <a:ext cx="7560309" cy="1539875"/>
            </a:xfrm>
            <a:custGeom>
              <a:avLst/>
              <a:gdLst/>
              <a:ahLst/>
              <a:cxnLst/>
              <a:rect l="l" t="t" r="r" b="b"/>
              <a:pathLst>
                <a:path w="7560309" h="1539875">
                  <a:moveTo>
                    <a:pt x="7559992" y="0"/>
                  </a:moveTo>
                  <a:lnTo>
                    <a:pt x="0" y="0"/>
                  </a:lnTo>
                  <a:lnTo>
                    <a:pt x="0" y="1539316"/>
                  </a:lnTo>
                  <a:lnTo>
                    <a:pt x="7559992" y="153931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2849524"/>
            <a:ext cx="1620520" cy="553085"/>
          </a:xfrm>
          <a:custGeom>
            <a:avLst/>
            <a:gdLst/>
            <a:ahLst/>
            <a:cxnLst/>
            <a:rect l="l" t="t" r="r" b="b"/>
            <a:pathLst>
              <a:path w="1620520" h="553085">
                <a:moveTo>
                  <a:pt x="1620291" y="0"/>
                </a:moveTo>
                <a:lnTo>
                  <a:pt x="0" y="0"/>
                </a:lnTo>
                <a:lnTo>
                  <a:pt x="0" y="552627"/>
                </a:lnTo>
                <a:lnTo>
                  <a:pt x="1620291" y="552627"/>
                </a:lnTo>
                <a:lnTo>
                  <a:pt x="1620291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5995" y="12"/>
            <a:ext cx="2670810" cy="998855"/>
          </a:xfrm>
          <a:custGeom>
            <a:avLst/>
            <a:gdLst/>
            <a:ahLst/>
            <a:cxnLst/>
            <a:rect l="l" t="t" r="r" b="b"/>
            <a:pathLst>
              <a:path w="2670810" h="998855">
                <a:moveTo>
                  <a:pt x="2670200" y="0"/>
                </a:moveTo>
                <a:lnTo>
                  <a:pt x="0" y="0"/>
                </a:lnTo>
                <a:lnTo>
                  <a:pt x="0" y="998245"/>
                </a:lnTo>
                <a:lnTo>
                  <a:pt x="2670200" y="998245"/>
                </a:lnTo>
                <a:lnTo>
                  <a:pt x="2670200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612" y="3529977"/>
            <a:ext cx="1264920" cy="553085"/>
          </a:xfrm>
          <a:custGeom>
            <a:avLst/>
            <a:gdLst/>
            <a:ahLst/>
            <a:cxnLst/>
            <a:rect l="l" t="t" r="r" b="b"/>
            <a:pathLst>
              <a:path w="1264920" h="553085">
                <a:moveTo>
                  <a:pt x="1264678" y="0"/>
                </a:moveTo>
                <a:lnTo>
                  <a:pt x="0" y="0"/>
                </a:lnTo>
                <a:lnTo>
                  <a:pt x="0" y="552640"/>
                </a:lnTo>
                <a:lnTo>
                  <a:pt x="1264678" y="552640"/>
                </a:lnTo>
                <a:lnTo>
                  <a:pt x="1264678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10431"/>
            <a:ext cx="1620520" cy="553085"/>
          </a:xfrm>
          <a:custGeom>
            <a:avLst/>
            <a:gdLst/>
            <a:ahLst/>
            <a:cxnLst/>
            <a:rect l="l" t="t" r="r" b="b"/>
            <a:pathLst>
              <a:path w="1620520" h="553085">
                <a:moveTo>
                  <a:pt x="1620291" y="0"/>
                </a:moveTo>
                <a:lnTo>
                  <a:pt x="0" y="0"/>
                </a:lnTo>
                <a:lnTo>
                  <a:pt x="0" y="552640"/>
                </a:lnTo>
                <a:lnTo>
                  <a:pt x="1620291" y="552640"/>
                </a:lnTo>
                <a:lnTo>
                  <a:pt x="1620291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896789"/>
            <a:ext cx="219075" cy="553085"/>
          </a:xfrm>
          <a:custGeom>
            <a:avLst/>
            <a:gdLst/>
            <a:ahLst/>
            <a:cxnLst/>
            <a:rect l="l" t="t" r="r" b="b"/>
            <a:pathLst>
              <a:path w="219075" h="553085">
                <a:moveTo>
                  <a:pt x="218490" y="0"/>
                </a:moveTo>
                <a:lnTo>
                  <a:pt x="0" y="0"/>
                </a:lnTo>
                <a:lnTo>
                  <a:pt x="0" y="552627"/>
                </a:lnTo>
                <a:lnTo>
                  <a:pt x="218490" y="552627"/>
                </a:lnTo>
                <a:lnTo>
                  <a:pt x="218490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760992"/>
            <a:ext cx="1733550" cy="546100"/>
          </a:xfrm>
          <a:custGeom>
            <a:avLst/>
            <a:gdLst/>
            <a:ahLst/>
            <a:cxnLst/>
            <a:rect l="l" t="t" r="r" b="b"/>
            <a:pathLst>
              <a:path w="1733550" h="546100">
                <a:moveTo>
                  <a:pt x="0" y="545642"/>
                </a:moveTo>
                <a:lnTo>
                  <a:pt x="1733308" y="545642"/>
                </a:lnTo>
                <a:lnTo>
                  <a:pt x="1733308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7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33341" y="755598"/>
            <a:ext cx="59772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Previdência</a:t>
            </a:r>
            <a:endParaRPr sz="8000">
              <a:latin typeface="Utopia Std Black Headline"/>
              <a:cs typeface="Utopia Std Black Headlin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9082268"/>
            <a:ext cx="218440" cy="847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65"/>
              </a:lnSpc>
            </a:pPr>
            <a:r>
              <a:rPr sz="1400" b="1" spc="110" dirty="0">
                <a:solidFill>
                  <a:srgbClr val="F1F3F4"/>
                </a:solidFill>
                <a:latin typeface="Utopia Std Black Headline"/>
                <a:cs typeface="Utopia Std Black Headline"/>
              </a:rPr>
              <a:t>JUNDIAÍ </a:t>
            </a:r>
            <a:endParaRPr sz="1400">
              <a:latin typeface="Utopia Std Black Headline"/>
              <a:cs typeface="Utopia Std Black Headlin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3883" y="1810218"/>
            <a:ext cx="5716270" cy="83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60"/>
              </a:lnSpc>
              <a:spcBef>
                <a:spcPts val="100"/>
              </a:spcBef>
            </a:pPr>
            <a:r>
              <a:rPr sz="40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Regimes,</a:t>
            </a:r>
            <a:r>
              <a:rPr sz="4000" b="1" spc="-2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40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Leis</a:t>
            </a:r>
            <a:r>
              <a:rPr sz="4000" b="1" spc="-2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40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e</a:t>
            </a:r>
            <a:r>
              <a:rPr sz="4000" b="1" spc="-2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4000" b="1" spc="-1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Normas</a:t>
            </a:r>
            <a:endParaRPr sz="4000" dirty="0">
              <a:latin typeface="Utopia Std Black Headline"/>
              <a:cs typeface="Utopia Std Black Headline"/>
            </a:endParaRPr>
          </a:p>
          <a:p>
            <a:pPr marR="15240" algn="r">
              <a:lnSpc>
                <a:spcPts val="1639"/>
              </a:lnSpc>
            </a:pPr>
            <a:r>
              <a:rPr sz="1400" b="1" spc="75" dirty="0">
                <a:solidFill>
                  <a:srgbClr val="429EA5"/>
                </a:solidFill>
                <a:latin typeface="Utopia Std"/>
                <a:cs typeface="Utopia Std"/>
              </a:rPr>
              <a:t>v.2025 </a:t>
            </a:r>
            <a:endParaRPr sz="1400" dirty="0">
              <a:latin typeface="Utopia Std"/>
              <a:cs typeface="Utopia St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0019" y="2664878"/>
            <a:ext cx="6840220" cy="8027670"/>
            <a:chOff x="720019" y="2664878"/>
            <a:chExt cx="6840220" cy="802767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019" y="4469003"/>
              <a:ext cx="6839986" cy="6223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4772" y="2664878"/>
              <a:ext cx="3111677" cy="3111677"/>
            </a:xfrm>
            <a:prstGeom prst="rect">
              <a:avLst/>
            </a:prstGeom>
          </p:spPr>
        </p:pic>
      </p:grpSp>
      <p:sp>
        <p:nvSpPr>
          <p:cNvPr id="22" name="Título 21">
            <a:extLst>
              <a:ext uri="{FF2B5EF4-FFF2-40B4-BE49-F238E27FC236}">
                <a16:creationId xmlns:a16="http://schemas.microsoft.com/office/drawing/2014/main" id="{00FEA681-D993-F9B3-6206-98674C99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831F9E11-64F5-B70E-AE4E-5CE3AC193E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556500" cy="10692002"/>
            <a:chOff x="0" y="0"/>
            <a:chExt cx="8420" cy="11907"/>
          </a:xfrm>
        </p:grpSpPr>
        <p:pic>
          <p:nvPicPr>
            <p:cNvPr id="24" name="Picture 17">
              <a:extLst>
                <a:ext uri="{FF2B5EF4-FFF2-40B4-BE49-F238E27FC236}">
                  <a16:creationId xmlns:a16="http://schemas.microsoft.com/office/drawing/2014/main" id="{1F1AADE5-B37A-059E-5DC6-58283393B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20" cy="1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Descrição: Instituto de Previdência de São Francisco - Impes">
              <a:extLst>
                <a:ext uri="{FF2B5EF4-FFF2-40B4-BE49-F238E27FC236}">
                  <a16:creationId xmlns:a16="http://schemas.microsoft.com/office/drawing/2014/main" id="{EB9CF0DC-45B7-5F5B-5BB4-C1139D005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1246"/>
              <a:ext cx="7045" cy="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0952F49-49B7-FC48-B9FD-A40F75D0E5C9}"/>
              </a:ext>
            </a:extLst>
          </p:cNvPr>
          <p:cNvSpPr txBox="1"/>
          <p:nvPr/>
        </p:nvSpPr>
        <p:spPr>
          <a:xfrm>
            <a:off x="219075" y="3625468"/>
            <a:ext cx="72167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CARTILHA</a:t>
            </a:r>
            <a:r>
              <a:rPr lang="pt-PT" sz="4000" b="1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sz="4000" b="1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EDUCAÇÃO</a:t>
            </a:r>
            <a:r>
              <a:rPr lang="pt-PT" sz="4000" b="1" spc="-5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PREVIDENCIÁRIA</a:t>
            </a:r>
            <a:r>
              <a:rPr lang="pt-PT" sz="4000" b="1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80536"/>
            <a:ext cx="0" cy="1998345"/>
          </a:xfrm>
          <a:custGeom>
            <a:avLst/>
            <a:gdLst/>
            <a:ahLst/>
            <a:cxnLst/>
            <a:rect l="l" t="t" r="r" b="b"/>
            <a:pathLst>
              <a:path h="1998345">
                <a:moveTo>
                  <a:pt x="0" y="1997811"/>
                </a:moveTo>
                <a:lnTo>
                  <a:pt x="0" y="0"/>
                </a:lnTo>
                <a:lnTo>
                  <a:pt x="0" y="1997811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933408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518"/>
                </a:moveTo>
                <a:lnTo>
                  <a:pt x="0" y="0"/>
                </a:lnTo>
                <a:lnTo>
                  <a:pt x="0" y="184518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55433"/>
            <a:ext cx="0" cy="1115695"/>
          </a:xfrm>
          <a:custGeom>
            <a:avLst/>
            <a:gdLst/>
            <a:ahLst/>
            <a:cxnLst/>
            <a:rect l="l" t="t" r="r" b="b"/>
            <a:pathLst>
              <a:path h="1115695">
                <a:moveTo>
                  <a:pt x="0" y="1115364"/>
                </a:moveTo>
                <a:lnTo>
                  <a:pt x="0" y="0"/>
                </a:lnTo>
                <a:lnTo>
                  <a:pt x="0" y="1115364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2820"/>
                </a:moveTo>
                <a:lnTo>
                  <a:pt x="0" y="0"/>
                </a:lnTo>
                <a:lnTo>
                  <a:pt x="0" y="29282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3537331"/>
            <a:ext cx="7560309" cy="7285466"/>
            <a:chOff x="0" y="3537331"/>
            <a:chExt cx="7560309" cy="7285466"/>
          </a:xfrm>
        </p:grpSpPr>
        <p:sp>
          <p:nvSpPr>
            <p:cNvPr id="7" name="object 7"/>
            <p:cNvSpPr/>
            <p:nvPr/>
          </p:nvSpPr>
          <p:spPr>
            <a:xfrm>
              <a:off x="0" y="5878347"/>
              <a:ext cx="7560309" cy="4813935"/>
            </a:xfrm>
            <a:custGeom>
              <a:avLst/>
              <a:gdLst/>
              <a:ahLst/>
              <a:cxnLst/>
              <a:rect l="l" t="t" r="r" b="b"/>
              <a:pathLst>
                <a:path w="7560309" h="4813934">
                  <a:moveTo>
                    <a:pt x="7559992" y="0"/>
                  </a:moveTo>
                  <a:lnTo>
                    <a:pt x="0" y="0"/>
                  </a:lnTo>
                  <a:lnTo>
                    <a:pt x="0" y="4813655"/>
                  </a:lnTo>
                  <a:lnTo>
                    <a:pt x="7559992" y="4813655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9248" y="3537331"/>
              <a:ext cx="3400756" cy="728546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085244" y="9983851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350" b="1" spc="155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</a:t>
            </a:r>
            <a:r>
              <a:rPr sz="1350" b="1" spc="155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1350" b="1" spc="155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10</a:t>
            </a:r>
            <a:endParaRPr sz="1350" dirty="0">
              <a:latin typeface="Utopia Std Black Headline"/>
              <a:cs typeface="Utopia Std Black Headlin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8932" y="3129183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30" y="0"/>
                </a:lnTo>
              </a:path>
            </a:pathLst>
          </a:custGeom>
          <a:ln w="63500">
            <a:solidFill>
              <a:srgbClr val="003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729" y="1231811"/>
            <a:ext cx="1405890" cy="762635"/>
          </a:xfrm>
          <a:custGeom>
            <a:avLst/>
            <a:gdLst/>
            <a:ahLst/>
            <a:cxnLst/>
            <a:rect l="l" t="t" r="r" b="b"/>
            <a:pathLst>
              <a:path w="1405889" h="762635">
                <a:moveTo>
                  <a:pt x="1405470" y="0"/>
                </a:moveTo>
                <a:lnTo>
                  <a:pt x="0" y="0"/>
                </a:lnTo>
                <a:lnTo>
                  <a:pt x="0" y="762609"/>
                </a:lnTo>
                <a:lnTo>
                  <a:pt x="1405470" y="762609"/>
                </a:lnTo>
                <a:lnTo>
                  <a:pt x="1405470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170798"/>
            <a:ext cx="1735455" cy="762635"/>
          </a:xfrm>
          <a:custGeom>
            <a:avLst/>
            <a:gdLst/>
            <a:ahLst/>
            <a:cxnLst/>
            <a:rect l="l" t="t" r="r" b="b"/>
            <a:pathLst>
              <a:path w="1735455" h="762635">
                <a:moveTo>
                  <a:pt x="1735213" y="0"/>
                </a:moveTo>
                <a:lnTo>
                  <a:pt x="0" y="0"/>
                </a:lnTo>
                <a:lnTo>
                  <a:pt x="0" y="762609"/>
                </a:lnTo>
                <a:lnTo>
                  <a:pt x="1735213" y="762609"/>
                </a:lnTo>
                <a:lnTo>
                  <a:pt x="1735213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-12700" y="153124"/>
            <a:ext cx="1879600" cy="902335"/>
            <a:chOff x="-12700" y="153124"/>
            <a:chExt cx="1879600" cy="902335"/>
          </a:xfrm>
        </p:grpSpPr>
        <p:sp>
          <p:nvSpPr>
            <p:cNvPr id="14" name="object 14"/>
            <p:cNvSpPr/>
            <p:nvPr/>
          </p:nvSpPr>
          <p:spPr>
            <a:xfrm>
              <a:off x="0" y="292824"/>
              <a:ext cx="1735455" cy="762635"/>
            </a:xfrm>
            <a:custGeom>
              <a:avLst/>
              <a:gdLst/>
              <a:ahLst/>
              <a:cxnLst/>
              <a:rect l="l" t="t" r="r" b="b"/>
              <a:pathLst>
                <a:path w="1735455" h="762635">
                  <a:moveTo>
                    <a:pt x="1735213" y="0"/>
                  </a:moveTo>
                  <a:lnTo>
                    <a:pt x="0" y="0"/>
                  </a:lnTo>
                  <a:lnTo>
                    <a:pt x="0" y="762609"/>
                  </a:lnTo>
                  <a:lnTo>
                    <a:pt x="1735213" y="762609"/>
                  </a:lnTo>
                  <a:lnTo>
                    <a:pt x="1735213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65824"/>
              <a:ext cx="1854200" cy="762635"/>
            </a:xfrm>
            <a:custGeom>
              <a:avLst/>
              <a:gdLst/>
              <a:ahLst/>
              <a:cxnLst/>
              <a:rect l="l" t="t" r="r" b="b"/>
              <a:pathLst>
                <a:path w="1854200" h="762635">
                  <a:moveTo>
                    <a:pt x="0" y="762609"/>
                  </a:moveTo>
                  <a:lnTo>
                    <a:pt x="1854200" y="762609"/>
                  </a:lnTo>
                  <a:lnTo>
                    <a:pt x="185420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978" y="2933409"/>
            <a:ext cx="4310425" cy="7889388"/>
            <a:chOff x="429256" y="3134692"/>
            <a:chExt cx="4000405" cy="7674823"/>
          </a:xfrm>
          <a:solidFill>
            <a:schemeClr val="tx2">
              <a:lumMod val="75000"/>
            </a:schemeClr>
          </a:solidFill>
        </p:grpSpPr>
        <p:sp>
          <p:nvSpPr>
            <p:cNvPr id="18" name="object 18"/>
            <p:cNvSpPr/>
            <p:nvPr/>
          </p:nvSpPr>
          <p:spPr>
            <a:xfrm>
              <a:off x="528193" y="3347275"/>
              <a:ext cx="3223895" cy="6725284"/>
            </a:xfrm>
            <a:custGeom>
              <a:avLst/>
              <a:gdLst/>
              <a:ahLst/>
              <a:cxnLst/>
              <a:rect l="l" t="t" r="r" b="b"/>
              <a:pathLst>
                <a:path w="3223895" h="6725284">
                  <a:moveTo>
                    <a:pt x="3223653" y="0"/>
                  </a:moveTo>
                  <a:lnTo>
                    <a:pt x="0" y="0"/>
                  </a:lnTo>
                  <a:lnTo>
                    <a:pt x="0" y="6725031"/>
                  </a:lnTo>
                  <a:lnTo>
                    <a:pt x="3223653" y="6725031"/>
                  </a:lnTo>
                  <a:lnTo>
                    <a:pt x="32236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9256" y="3134692"/>
              <a:ext cx="4000405" cy="7674823"/>
            </a:xfrm>
            <a:custGeom>
              <a:avLst/>
              <a:gdLst/>
              <a:ahLst/>
              <a:cxnLst/>
              <a:rect l="l" t="t" r="r" b="b"/>
              <a:pathLst>
                <a:path w="3198495" h="6699884">
                  <a:moveTo>
                    <a:pt x="0" y="6699631"/>
                  </a:moveTo>
                  <a:lnTo>
                    <a:pt x="3198253" y="6699631"/>
                  </a:lnTo>
                  <a:lnTo>
                    <a:pt x="3198253" y="0"/>
                  </a:lnTo>
                  <a:lnTo>
                    <a:pt x="0" y="0"/>
                  </a:lnTo>
                  <a:lnTo>
                    <a:pt x="0" y="6699631"/>
                  </a:lnTo>
                  <a:close/>
                </a:path>
              </a:pathLst>
            </a:custGeom>
            <a:grpFill/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pPr marR="5080" indent="179705" algn="just">
                <a:lnSpc>
                  <a:spcPct val="100000"/>
                </a:lnSpc>
                <a:spcBef>
                  <a:spcPts val="100"/>
                </a:spcBef>
              </a:pP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Congresso</a:t>
              </a:r>
              <a:r>
                <a:rPr lang="pt-BR" spc="-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Nacional</a:t>
              </a:r>
              <a:r>
                <a:rPr lang="pt-BR" spc="-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promulgou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</a:t>
              </a:r>
              <a:r>
                <a:rPr lang="pt-BR" spc="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Emenda</a:t>
              </a:r>
              <a:r>
                <a:rPr lang="pt-BR" spc="5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Constitucional</a:t>
              </a:r>
              <a:r>
                <a:rPr lang="pt-BR" spc="5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103/2019,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conhecida</a:t>
              </a:r>
              <a:r>
                <a:rPr lang="pt-BR" spc="30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como</a:t>
              </a:r>
              <a:r>
                <a:rPr lang="pt-BR" spc="30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Reforma</a:t>
              </a:r>
              <a:r>
                <a:rPr lang="pt-BR" spc="30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da</a:t>
              </a:r>
              <a:r>
                <a:rPr lang="pt-BR" spc="30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Pre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vidência,</a:t>
              </a:r>
              <a:r>
                <a:rPr lang="pt-BR" spc="20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que</a:t>
              </a:r>
              <a:r>
                <a:rPr lang="pt-BR" spc="204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alterou</a:t>
              </a:r>
              <a:r>
                <a:rPr lang="pt-BR" spc="204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várias</a:t>
              </a:r>
              <a:r>
                <a:rPr lang="pt-BR" spc="204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regras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de</a:t>
              </a:r>
              <a:r>
                <a:rPr lang="pt-BR" spc="229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aposentadorias</a:t>
              </a:r>
              <a:r>
                <a:rPr lang="pt-BR" spc="23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do</a:t>
              </a:r>
              <a:r>
                <a:rPr lang="pt-BR" spc="229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Regime</a:t>
              </a:r>
              <a:r>
                <a:rPr lang="pt-BR" spc="23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Ge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ral</a:t>
              </a:r>
              <a:r>
                <a:rPr lang="pt-BR" spc="9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de</a:t>
              </a:r>
              <a:r>
                <a:rPr lang="pt-BR" spc="9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Previdência</a:t>
              </a:r>
              <a:r>
                <a:rPr lang="pt-BR" spc="9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(RGPS)</a:t>
              </a:r>
              <a:r>
                <a:rPr lang="pt-BR" spc="10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</a:t>
              </a:r>
              <a:r>
                <a:rPr lang="pt-BR" spc="9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do</a:t>
              </a:r>
              <a:r>
                <a:rPr lang="pt-BR" spc="9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gime</a:t>
              </a:r>
              <a:r>
                <a:rPr lang="pt-BR" spc="6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Próprio</a:t>
              </a:r>
              <a:r>
                <a:rPr lang="pt-BR" spc="6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de</a:t>
              </a:r>
              <a:r>
                <a:rPr lang="pt-BR" spc="6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Previdência</a:t>
              </a:r>
              <a:r>
                <a:rPr lang="pt-BR" spc="6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Social (RPPS).</a:t>
              </a:r>
              <a:endParaRPr lang="pt-BR" dirty="0">
                <a:latin typeface="Utopia Std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420"/>
                </a:spcBef>
              </a:pPr>
              <a:endParaRPr lang="pt-BR" dirty="0">
                <a:latin typeface="Utopia Std"/>
                <a:cs typeface="Arial" panose="020B0604020202020204" pitchFamily="34" charset="0"/>
              </a:endParaRPr>
            </a:p>
            <a:p>
              <a:pPr marR="5080" indent="179705" algn="just">
                <a:lnSpc>
                  <a:spcPct val="100000"/>
                </a:lnSpc>
              </a:pP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Os</a:t>
              </a:r>
              <a:r>
                <a:rPr lang="pt-BR" spc="4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primeiros</a:t>
              </a:r>
              <a:r>
                <a:rPr lang="pt-BR" spc="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impactados</a:t>
              </a:r>
              <a:r>
                <a:rPr lang="pt-BR" spc="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com</a:t>
              </a:r>
              <a:r>
                <a:rPr lang="pt-BR" spc="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as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alterações</a:t>
              </a:r>
              <a:r>
                <a:rPr lang="pt-BR" spc="16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foram</a:t>
              </a:r>
              <a:r>
                <a:rPr lang="pt-BR" spc="17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os</a:t>
              </a:r>
              <a:r>
                <a:rPr lang="pt-BR" spc="17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servidores</a:t>
              </a:r>
              <a:r>
                <a:rPr lang="pt-BR" spc="17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pú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blicos</a:t>
              </a:r>
              <a:r>
                <a:rPr lang="pt-BR" spc="9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federais.</a:t>
              </a:r>
              <a:r>
                <a:rPr lang="pt-BR" spc="9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E,</a:t>
              </a:r>
              <a:r>
                <a:rPr lang="pt-BR" spc="9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de</a:t>
              </a:r>
              <a:r>
                <a:rPr lang="pt-BR" spc="9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acordo</a:t>
              </a:r>
              <a:r>
                <a:rPr lang="pt-BR" spc="9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com</a:t>
              </a:r>
              <a:r>
                <a:rPr lang="pt-BR" spc="9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Constituição</a:t>
              </a:r>
              <a:r>
                <a:rPr lang="pt-BR" spc="18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Federal,</a:t>
              </a:r>
              <a:r>
                <a:rPr lang="pt-BR" spc="18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os</a:t>
              </a:r>
              <a:r>
                <a:rPr lang="pt-BR" spc="18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Estados</a:t>
              </a:r>
              <a:r>
                <a:rPr lang="pt-BR" spc="18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Municípios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de</a:t>
              </a:r>
              <a:r>
                <a:rPr lang="pt-BR" spc="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todo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</a:t>
              </a:r>
              <a:r>
                <a:rPr lang="pt-BR" spc="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Brasil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recebe- </a:t>
              </a:r>
              <a:r>
                <a:rPr lang="pt-BR" dirty="0" err="1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ram</a:t>
              </a:r>
              <a:r>
                <a:rPr lang="pt-BR" spc="4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</a:t>
              </a:r>
              <a:r>
                <a:rPr lang="pt-BR" spc="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atribuição</a:t>
              </a:r>
              <a:r>
                <a:rPr lang="pt-BR" spc="4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de</a:t>
              </a:r>
              <a:r>
                <a:rPr lang="pt-BR" spc="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realizar</a:t>
              </a:r>
              <a:r>
                <a:rPr lang="pt-BR" spc="4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</a:t>
              </a:r>
              <a:r>
                <a:rPr lang="pt-BR" spc="5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refor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ma</a:t>
              </a:r>
              <a:r>
                <a:rPr lang="pt-BR" spc="-4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seguindo</a:t>
              </a:r>
              <a:r>
                <a:rPr lang="pt-BR" spc="-4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as</a:t>
              </a:r>
              <a:r>
                <a:rPr lang="pt-BR" spc="-4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novas</a:t>
              </a:r>
              <a:r>
                <a:rPr lang="pt-BR" spc="-4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regras.</a:t>
              </a:r>
              <a:endParaRPr lang="pt-BR" dirty="0">
                <a:latin typeface="Utopia Std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420"/>
                </a:spcBef>
              </a:pPr>
              <a:endParaRPr lang="pt-BR" dirty="0">
                <a:latin typeface="Utopia Std"/>
                <a:cs typeface="Arial" panose="020B0604020202020204" pitchFamily="34" charset="0"/>
              </a:endParaRPr>
            </a:p>
            <a:p>
              <a:pPr marR="5080" indent="179705" algn="just">
                <a:lnSpc>
                  <a:spcPct val="100000"/>
                </a:lnSpc>
              </a:pPr>
              <a:r>
                <a:rPr lang="pt-BR" spc="-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s</a:t>
              </a:r>
              <a:r>
                <a:rPr lang="pt-BR" spc="4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mudanças</a:t>
              </a:r>
              <a:r>
                <a:rPr lang="pt-BR" spc="4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tiveram</a:t>
              </a:r>
              <a:r>
                <a:rPr lang="pt-BR" spc="4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com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</a:t>
              </a:r>
              <a:r>
                <a:rPr lang="pt-BR" spc="4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objetivo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adequar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Previdência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Social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ao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novo</a:t>
              </a:r>
              <a:r>
                <a:rPr lang="pt-BR" spc="13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perfil</a:t>
              </a:r>
              <a:r>
                <a:rPr lang="pt-BR" spc="13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da</a:t>
              </a:r>
              <a:r>
                <a:rPr lang="pt-BR" spc="13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população</a:t>
              </a:r>
              <a:r>
                <a:rPr lang="pt-BR" spc="13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brasileira,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garantindo</a:t>
              </a:r>
              <a:r>
                <a:rPr lang="pt-BR" spc="-1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</a:t>
              </a:r>
              <a:r>
                <a:rPr lang="pt-BR" spc="-1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equilíbrio</a:t>
              </a:r>
              <a:r>
                <a:rPr lang="pt-BR" spc="-1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das</a:t>
              </a:r>
              <a:r>
                <a:rPr lang="pt-BR" spc="-1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contas</a:t>
              </a:r>
              <a:r>
                <a:rPr lang="pt-BR" spc="-1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do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sistema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assegurando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o</a:t>
              </a:r>
              <a:r>
                <a:rPr lang="pt-BR" spc="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pagamento</a:t>
              </a:r>
              <a:r>
                <a:rPr lang="pt-BR" spc="-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das</a:t>
              </a:r>
              <a:r>
                <a:rPr lang="pt-BR" spc="-3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aposentadorias</a:t>
              </a:r>
              <a:r>
                <a:rPr lang="pt-BR" spc="-3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</a:t>
              </a:r>
              <a:r>
                <a:rPr lang="pt-BR" spc="-3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pensões.</a:t>
              </a:r>
              <a:endParaRPr lang="pt-BR" dirty="0">
                <a:latin typeface="Utopia Std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425"/>
                </a:spcBef>
              </a:pPr>
              <a:endParaRPr lang="pt-BR" dirty="0">
                <a:latin typeface="Utopia Std"/>
                <a:cs typeface="Arial" panose="020B0604020202020204" pitchFamily="34" charset="0"/>
              </a:endParaRPr>
            </a:p>
            <a:p>
              <a:pPr marR="5080" indent="179705" algn="just">
                <a:lnSpc>
                  <a:spcPct val="100000"/>
                </a:lnSpc>
              </a:pP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Em</a:t>
              </a:r>
              <a:r>
                <a:rPr lang="pt-BR" spc="3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São Francisco do Guaporé,</a:t>
              </a:r>
              <a:r>
                <a:rPr lang="pt-BR" spc="3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</a:t>
              </a:r>
              <a:r>
                <a:rPr lang="pt-BR" spc="3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Lei</a:t>
              </a:r>
              <a:r>
                <a:rPr lang="pt-BR" spc="26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Comple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mentar</a:t>
              </a:r>
              <a:r>
                <a:rPr lang="pt-BR" spc="2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nº</a:t>
              </a:r>
              <a:r>
                <a:rPr lang="pt-BR" spc="21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095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,</a:t>
              </a:r>
              <a:r>
                <a:rPr lang="pt-BR" spc="26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de 17 de novembro de 2022,</a:t>
              </a:r>
              <a:r>
                <a:rPr lang="pt-BR" spc="17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entrou</a:t>
              </a:r>
              <a:r>
                <a:rPr lang="pt-BR" spc="17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em</a:t>
              </a:r>
              <a:r>
                <a:rPr lang="pt-BR" spc="16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vigor</a:t>
              </a:r>
              <a:r>
                <a:rPr lang="pt-BR" spc="17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em 15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/02/2023</a:t>
              </a:r>
              <a:r>
                <a:rPr lang="pt-BR" spc="28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e</a:t>
              </a:r>
              <a:r>
                <a:rPr lang="pt-BR" spc="2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implementou</a:t>
              </a:r>
              <a:r>
                <a:rPr lang="pt-BR" spc="2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a</a:t>
              </a:r>
              <a:r>
                <a:rPr lang="pt-BR" spc="1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2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Re</a:t>
              </a:r>
              <a:r>
                <a:rPr lang="pt-BR" spc="-2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forma</a:t>
              </a:r>
              <a:r>
                <a:rPr lang="pt-BR" spc="-5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 </a:t>
              </a:r>
              <a:r>
                <a:rPr lang="pt-BR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Previdenciária</a:t>
              </a:r>
              <a:r>
                <a:rPr lang="pt-BR" b="1" spc="-10" dirty="0">
                  <a:solidFill>
                    <a:srgbClr val="FFFFFF"/>
                  </a:solidFill>
                  <a:latin typeface="Utopia Std"/>
                  <a:cs typeface="Arial" panose="020B0604020202020204" pitchFamily="34" charset="0"/>
                </a:rPr>
                <a:t>.</a:t>
              </a:r>
              <a:endParaRPr lang="pt-BR" dirty="0">
                <a:latin typeface="Utopia Std"/>
                <a:cs typeface="Arial" panose="020B0604020202020204" pitchFamily="34" charset="0"/>
              </a:endParaRPr>
            </a:p>
            <a:p>
              <a:endParaRPr dirty="0"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36232" y="578907"/>
            <a:ext cx="4843780" cy="2439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5250" dirty="0"/>
              <a:t>Por</a:t>
            </a:r>
            <a:r>
              <a:rPr sz="5250" spc="5" dirty="0"/>
              <a:t> </a:t>
            </a:r>
            <a:r>
              <a:rPr sz="5250" dirty="0"/>
              <a:t>que a</a:t>
            </a:r>
            <a:r>
              <a:rPr sz="5250" spc="5" dirty="0"/>
              <a:t> </a:t>
            </a:r>
            <a:r>
              <a:rPr sz="5250" spc="-25" dirty="0"/>
              <a:t>sua </a:t>
            </a:r>
            <a:r>
              <a:rPr sz="5250" spc="-10" dirty="0"/>
              <a:t>aposentadoria mudou?</a:t>
            </a:r>
            <a:endParaRPr sz="5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0" cy="4577080"/>
          </a:xfrm>
          <a:custGeom>
            <a:avLst/>
            <a:gdLst/>
            <a:ahLst/>
            <a:cxnLst/>
            <a:rect l="l" t="t" r="r" b="b"/>
            <a:pathLst>
              <a:path h="4577080">
                <a:moveTo>
                  <a:pt x="0" y="4576606"/>
                </a:moveTo>
                <a:lnTo>
                  <a:pt x="0" y="0"/>
                </a:lnTo>
                <a:lnTo>
                  <a:pt x="0" y="4576606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576610"/>
            <a:ext cx="108585" cy="6115685"/>
            <a:chOff x="0" y="4576610"/>
            <a:chExt cx="108585" cy="6115685"/>
          </a:xfrm>
        </p:grpSpPr>
        <p:sp>
          <p:nvSpPr>
            <p:cNvPr id="4" name="object 4"/>
            <p:cNvSpPr/>
            <p:nvPr/>
          </p:nvSpPr>
          <p:spPr>
            <a:xfrm>
              <a:off x="0" y="4772088"/>
              <a:ext cx="108585" cy="5920105"/>
            </a:xfrm>
            <a:custGeom>
              <a:avLst/>
              <a:gdLst/>
              <a:ahLst/>
              <a:cxnLst/>
              <a:rect l="l" t="t" r="r" b="b"/>
              <a:pathLst>
                <a:path w="108585" h="5920105">
                  <a:moveTo>
                    <a:pt x="108000" y="0"/>
                  </a:moveTo>
                  <a:lnTo>
                    <a:pt x="0" y="0"/>
                  </a:lnTo>
                  <a:lnTo>
                    <a:pt x="0" y="5919914"/>
                  </a:lnTo>
                  <a:lnTo>
                    <a:pt x="108000" y="5919914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76610"/>
              <a:ext cx="108585" cy="195580"/>
            </a:xfrm>
            <a:custGeom>
              <a:avLst/>
              <a:gdLst/>
              <a:ahLst/>
              <a:cxnLst/>
              <a:rect l="l" t="t" r="r" b="b"/>
              <a:pathLst>
                <a:path w="108585" h="195579">
                  <a:moveTo>
                    <a:pt x="108000" y="0"/>
                  </a:moveTo>
                  <a:lnTo>
                    <a:pt x="0" y="0"/>
                  </a:lnTo>
                  <a:lnTo>
                    <a:pt x="0" y="195478"/>
                  </a:lnTo>
                  <a:lnTo>
                    <a:pt x="108000" y="195478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007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7897" y="5778005"/>
            <a:ext cx="2022475" cy="485775"/>
          </a:xfrm>
          <a:custGeom>
            <a:avLst/>
            <a:gdLst/>
            <a:ahLst/>
            <a:cxnLst/>
            <a:rect l="l" t="t" r="r" b="b"/>
            <a:pathLst>
              <a:path w="2022475" h="485775">
                <a:moveTo>
                  <a:pt x="2022195" y="0"/>
                </a:moveTo>
                <a:lnTo>
                  <a:pt x="0" y="0"/>
                </a:lnTo>
                <a:lnTo>
                  <a:pt x="0" y="485279"/>
                </a:lnTo>
                <a:lnTo>
                  <a:pt x="2022195" y="485279"/>
                </a:lnTo>
                <a:lnTo>
                  <a:pt x="2022195" y="0"/>
                </a:lnTo>
                <a:close/>
              </a:path>
            </a:pathLst>
          </a:custGeom>
          <a:solidFill>
            <a:srgbClr val="8E6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85244" y="9983851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IPREJUN</a:t>
            </a:r>
            <a:r>
              <a:rPr sz="1350" b="1" spc="155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  </a:t>
            </a:r>
            <a:r>
              <a:rPr sz="1350" b="1" spc="-2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1</a:t>
            </a:r>
            <a:r>
              <a:rPr lang="pt-BR" sz="1350" b="1" spc="-2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1</a:t>
            </a:r>
            <a:endParaRPr sz="1350" dirty="0">
              <a:latin typeface="Utopia Std Black Headline"/>
              <a:cs typeface="Utopia Std Black Headline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036" y="8806057"/>
            <a:ext cx="236246" cy="1752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036" y="9221316"/>
            <a:ext cx="236246" cy="17521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036" y="9636576"/>
            <a:ext cx="236246" cy="17521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10783" y="4162537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30" y="0"/>
                </a:lnTo>
              </a:path>
            </a:pathLst>
          </a:custGeom>
          <a:ln w="63500">
            <a:solidFill>
              <a:srgbClr val="003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801332" y="155498"/>
            <a:ext cx="771525" cy="711835"/>
            <a:chOff x="6801332" y="155498"/>
            <a:chExt cx="771525" cy="711835"/>
          </a:xfrm>
        </p:grpSpPr>
        <p:sp>
          <p:nvSpPr>
            <p:cNvPr id="13" name="object 13"/>
            <p:cNvSpPr/>
            <p:nvPr/>
          </p:nvSpPr>
          <p:spPr>
            <a:xfrm>
              <a:off x="6801332" y="265671"/>
              <a:ext cx="758825" cy="601980"/>
            </a:xfrm>
            <a:custGeom>
              <a:avLst/>
              <a:gdLst/>
              <a:ahLst/>
              <a:cxnLst/>
              <a:rect l="l" t="t" r="r" b="b"/>
              <a:pathLst>
                <a:path w="758825" h="601980">
                  <a:moveTo>
                    <a:pt x="758659" y="0"/>
                  </a:moveTo>
                  <a:lnTo>
                    <a:pt x="0" y="0"/>
                  </a:lnTo>
                  <a:lnTo>
                    <a:pt x="0" y="601472"/>
                  </a:lnTo>
                  <a:lnTo>
                    <a:pt x="758659" y="601472"/>
                  </a:lnTo>
                  <a:lnTo>
                    <a:pt x="758659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75246" y="168198"/>
              <a:ext cx="685165" cy="596265"/>
            </a:xfrm>
            <a:custGeom>
              <a:avLst/>
              <a:gdLst/>
              <a:ahLst/>
              <a:cxnLst/>
              <a:rect l="l" t="t" r="r" b="b"/>
              <a:pathLst>
                <a:path w="685165" h="596265">
                  <a:moveTo>
                    <a:pt x="684758" y="0"/>
                  </a:moveTo>
                  <a:lnTo>
                    <a:pt x="0" y="0"/>
                  </a:lnTo>
                  <a:lnTo>
                    <a:pt x="0" y="596099"/>
                  </a:lnTo>
                  <a:lnTo>
                    <a:pt x="684758" y="596099"/>
                  </a:lnTo>
                </a:path>
              </a:pathLst>
            </a:custGeom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218489" y="1006259"/>
            <a:ext cx="341630" cy="601980"/>
          </a:xfrm>
          <a:custGeom>
            <a:avLst/>
            <a:gdLst/>
            <a:ahLst/>
            <a:cxnLst/>
            <a:rect l="l" t="t" r="r" b="b"/>
            <a:pathLst>
              <a:path w="341629" h="601980">
                <a:moveTo>
                  <a:pt x="341502" y="0"/>
                </a:moveTo>
                <a:lnTo>
                  <a:pt x="0" y="0"/>
                </a:lnTo>
                <a:lnTo>
                  <a:pt x="0" y="601459"/>
                </a:lnTo>
                <a:lnTo>
                  <a:pt x="341502" y="601459"/>
                </a:lnTo>
                <a:lnTo>
                  <a:pt x="341502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1332" y="1746821"/>
            <a:ext cx="758825" cy="601980"/>
          </a:xfrm>
          <a:custGeom>
            <a:avLst/>
            <a:gdLst/>
            <a:ahLst/>
            <a:cxnLst/>
            <a:rect l="l" t="t" r="r" b="b"/>
            <a:pathLst>
              <a:path w="758825" h="601980">
                <a:moveTo>
                  <a:pt x="758659" y="0"/>
                </a:moveTo>
                <a:lnTo>
                  <a:pt x="0" y="0"/>
                </a:lnTo>
                <a:lnTo>
                  <a:pt x="0" y="601472"/>
                </a:lnTo>
                <a:lnTo>
                  <a:pt x="758659" y="601472"/>
                </a:lnTo>
                <a:lnTo>
                  <a:pt x="758659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1332" y="2493810"/>
            <a:ext cx="335915" cy="601980"/>
          </a:xfrm>
          <a:custGeom>
            <a:avLst/>
            <a:gdLst/>
            <a:ahLst/>
            <a:cxnLst/>
            <a:rect l="l" t="t" r="r" b="b"/>
            <a:pathLst>
              <a:path w="335915" h="601980">
                <a:moveTo>
                  <a:pt x="335533" y="0"/>
                </a:moveTo>
                <a:lnTo>
                  <a:pt x="0" y="0"/>
                </a:lnTo>
                <a:lnTo>
                  <a:pt x="0" y="601472"/>
                </a:lnTo>
                <a:lnTo>
                  <a:pt x="335533" y="601472"/>
                </a:lnTo>
                <a:lnTo>
                  <a:pt x="335533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3916" y="398259"/>
            <a:ext cx="6631716" cy="219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4700"/>
              </a:lnSpc>
              <a:spcBef>
                <a:spcPts val="100"/>
              </a:spcBef>
            </a:pPr>
            <a:r>
              <a:rPr sz="4300" dirty="0">
                <a:solidFill>
                  <a:srgbClr val="0074BC"/>
                </a:solidFill>
              </a:rPr>
              <a:t>Entenda</a:t>
            </a:r>
            <a:r>
              <a:rPr sz="4300" spc="-50" dirty="0">
                <a:solidFill>
                  <a:srgbClr val="0074BC"/>
                </a:solidFill>
              </a:rPr>
              <a:t> </a:t>
            </a:r>
            <a:r>
              <a:rPr sz="4300" dirty="0">
                <a:solidFill>
                  <a:srgbClr val="0074BC"/>
                </a:solidFill>
              </a:rPr>
              <a:t>como</a:t>
            </a:r>
            <a:r>
              <a:rPr sz="4300" spc="-50" dirty="0">
                <a:solidFill>
                  <a:srgbClr val="0074BC"/>
                </a:solidFill>
              </a:rPr>
              <a:t> </a:t>
            </a:r>
            <a:r>
              <a:rPr sz="4300" spc="-20" dirty="0">
                <a:solidFill>
                  <a:srgbClr val="0074BC"/>
                </a:solidFill>
              </a:rPr>
              <a:t>fica</a:t>
            </a:r>
            <a:r>
              <a:rPr sz="4300" spc="-50" dirty="0">
                <a:solidFill>
                  <a:srgbClr val="0074BC"/>
                </a:solidFill>
              </a:rPr>
              <a:t> a</a:t>
            </a:r>
            <a:endParaRPr sz="4300" dirty="0"/>
          </a:p>
          <a:p>
            <a:pPr marL="12700" marR="642620" algn="just">
              <a:lnSpc>
                <a:spcPct val="74100"/>
              </a:lnSpc>
              <a:spcBef>
                <a:spcPts val="695"/>
              </a:spcBef>
            </a:pPr>
            <a:r>
              <a:rPr sz="4300" spc="-25" dirty="0">
                <a:solidFill>
                  <a:srgbClr val="0074BC"/>
                </a:solidFill>
              </a:rPr>
              <a:t>sua </a:t>
            </a:r>
            <a:r>
              <a:rPr sz="4300" dirty="0" err="1">
                <a:solidFill>
                  <a:srgbClr val="0074BC"/>
                </a:solidFill>
              </a:rPr>
              <a:t>aposentadoria</a:t>
            </a:r>
            <a:r>
              <a:rPr sz="4300" spc="95" dirty="0">
                <a:solidFill>
                  <a:srgbClr val="0074BC"/>
                </a:solidFill>
              </a:rPr>
              <a:t> </a:t>
            </a:r>
            <a:r>
              <a:rPr sz="4300" spc="-25" dirty="0">
                <a:solidFill>
                  <a:srgbClr val="0074BC"/>
                </a:solidFill>
              </a:rPr>
              <a:t>de</a:t>
            </a:r>
            <a:r>
              <a:rPr lang="pt-BR" sz="4300" spc="-25" dirty="0">
                <a:solidFill>
                  <a:srgbClr val="0074BC"/>
                </a:solidFill>
              </a:rPr>
              <a:t> </a:t>
            </a:r>
            <a:r>
              <a:rPr lang="pt-BR" sz="430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acordo</a:t>
            </a:r>
            <a:r>
              <a:rPr lang="pt-BR" sz="4300" b="1" spc="-2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430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com</a:t>
            </a:r>
            <a:r>
              <a:rPr lang="pt-BR" sz="4300" b="1" spc="-1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430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a</a:t>
            </a:r>
            <a:r>
              <a:rPr lang="pt-BR" sz="4300" b="1" spc="-2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4300" b="1" spc="-3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LC 095</a:t>
            </a:r>
            <a:r>
              <a:rPr lang="pt-BR" sz="4300" b="1" spc="-1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/2022</a:t>
            </a:r>
            <a:br>
              <a:rPr lang="pt-BR" sz="4300" dirty="0">
                <a:latin typeface="Utopia Std Black Headline"/>
                <a:cs typeface="Utopia Std Black Headline"/>
              </a:rPr>
            </a:br>
            <a:endParaRPr sz="4300" dirty="0"/>
          </a:p>
        </p:txBody>
      </p:sp>
      <p:sp>
        <p:nvSpPr>
          <p:cNvPr id="20" name="object 20"/>
          <p:cNvSpPr txBox="1"/>
          <p:nvPr/>
        </p:nvSpPr>
        <p:spPr>
          <a:xfrm>
            <a:off x="898084" y="4378209"/>
            <a:ext cx="272034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Aposentadoria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voluntária</a:t>
            </a:r>
            <a:r>
              <a:rPr sz="1900" b="1" spc="-2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por</a:t>
            </a:r>
            <a:r>
              <a:rPr sz="1900" b="1" spc="-2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spc="-2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tempo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de</a:t>
            </a:r>
            <a:r>
              <a:rPr sz="19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contribuição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-</a:t>
            </a:r>
            <a:r>
              <a:rPr sz="19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Art.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spc="-2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2°</a:t>
            </a:r>
            <a:endParaRPr sz="1900" dirty="0">
              <a:latin typeface="Utopia Std Black Headline"/>
              <a:cs typeface="Utopia Std Black Headline"/>
            </a:endParaRPr>
          </a:p>
          <a:p>
            <a:pPr marL="458470">
              <a:lnSpc>
                <a:spcPct val="100000"/>
              </a:lnSpc>
            </a:pP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da</a:t>
            </a:r>
            <a:r>
              <a:rPr sz="1900" b="1" spc="-2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LC</a:t>
            </a:r>
            <a:r>
              <a:rPr sz="1900" b="1" spc="-2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1900" b="1" spc="-2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095</a:t>
            </a:r>
            <a:r>
              <a:rPr sz="19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/</a:t>
            </a:r>
            <a:r>
              <a:rPr lang="pt-BR" sz="19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2022</a:t>
            </a:r>
            <a:endParaRPr sz="1900" dirty="0">
              <a:latin typeface="Utopia Std Black Headline"/>
              <a:cs typeface="Utopia Std Black Headlin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97405" y="3376940"/>
            <a:ext cx="241681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Cálculo</a:t>
            </a:r>
            <a:r>
              <a:rPr sz="1400" b="1" spc="39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 </a:t>
            </a: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dos</a:t>
            </a:r>
            <a:r>
              <a:rPr sz="1400" b="1" spc="39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 </a:t>
            </a:r>
            <a:r>
              <a:rPr sz="1400" b="1" spc="-1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proventos: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Será</a:t>
            </a:r>
            <a:r>
              <a:rPr sz="1400" spc="1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1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60%</a:t>
            </a:r>
            <a:r>
              <a:rPr sz="1400" spc="1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da</a:t>
            </a:r>
            <a:r>
              <a:rPr sz="1400" spc="1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média</a:t>
            </a:r>
            <a:r>
              <a:rPr sz="1400" spc="1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aritmé-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tica</a:t>
            </a:r>
            <a:r>
              <a:rPr sz="1400" spc="2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simples</a:t>
            </a:r>
            <a:r>
              <a:rPr sz="1400" spc="2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2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100%</a:t>
            </a:r>
            <a:r>
              <a:rPr sz="1400" spc="204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das</a:t>
            </a:r>
            <a:r>
              <a:rPr sz="1400" spc="1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con-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tribuições</a:t>
            </a:r>
            <a:r>
              <a:rPr sz="1400" spc="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desde</a:t>
            </a:r>
            <a:r>
              <a:rPr sz="1400" spc="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julho</a:t>
            </a:r>
            <a:r>
              <a:rPr sz="1400" spc="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1994,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acréscimo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2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pontos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per-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centuais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para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cada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ano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con-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tribuição</a:t>
            </a:r>
            <a:r>
              <a:rPr sz="1400" spc="1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exceder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tempo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20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anos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contribuição.</a:t>
            </a:r>
            <a:endParaRPr sz="1400" dirty="0">
              <a:latin typeface="Utopia Std"/>
              <a:cs typeface="Utopia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7405" y="5335820"/>
            <a:ext cx="241681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Poderão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ser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excluídas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da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mé-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dia</a:t>
            </a:r>
            <a:r>
              <a:rPr sz="1400" spc="1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as</a:t>
            </a:r>
            <a:r>
              <a:rPr sz="1400" spc="1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contribuições</a:t>
            </a:r>
            <a:r>
              <a:rPr sz="1400" spc="1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1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resul-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tem</a:t>
            </a:r>
            <a:r>
              <a:rPr sz="1400" spc="4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4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redução</a:t>
            </a:r>
            <a:r>
              <a:rPr sz="1400" spc="409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4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valor</a:t>
            </a:r>
            <a:r>
              <a:rPr sz="1400" spc="4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benefício,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desde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mantido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tempo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mínimo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contribuição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exigido,</a:t>
            </a:r>
            <a:r>
              <a:rPr sz="1400" spc="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vedada</a:t>
            </a:r>
            <a:r>
              <a:rPr sz="1400" spc="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1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utilização</a:t>
            </a:r>
            <a:r>
              <a:rPr sz="1400" spc="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tempo</a:t>
            </a:r>
            <a:r>
              <a:rPr sz="1400" spc="229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excluído</a:t>
            </a:r>
            <a:r>
              <a:rPr sz="1400" spc="2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para</a:t>
            </a:r>
            <a:r>
              <a:rPr sz="1400" spc="2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qualquer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finalidade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previdenciária.</a:t>
            </a:r>
            <a:endParaRPr sz="1400" dirty="0">
              <a:latin typeface="Utopia Std"/>
              <a:cs typeface="Utopia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97405" y="7294699"/>
            <a:ext cx="241681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Observação:</a:t>
            </a:r>
            <a:r>
              <a:rPr sz="1400" b="1" spc="13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Os</a:t>
            </a:r>
            <a:r>
              <a:rPr sz="1400" spc="1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salários</a:t>
            </a:r>
            <a:r>
              <a:rPr sz="1400" spc="1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contribuição</a:t>
            </a:r>
            <a:r>
              <a:rPr sz="1400" spc="2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serão</a:t>
            </a:r>
            <a:r>
              <a:rPr sz="1400" spc="2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reajustados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ou</a:t>
            </a:r>
            <a:r>
              <a:rPr sz="1400" spc="180" dirty="0">
                <a:solidFill>
                  <a:srgbClr val="231F20"/>
                </a:solidFill>
                <a:latin typeface="Utopia Std"/>
                <a:cs typeface="Utopia Std"/>
              </a:rPr>
              <a:t> 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atualizados</a:t>
            </a:r>
            <a:r>
              <a:rPr sz="1400" spc="18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mês</a:t>
            </a:r>
            <a:r>
              <a:rPr sz="1400" spc="1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1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mês,</a:t>
            </a:r>
            <a:r>
              <a:rPr sz="1400" spc="1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acordo</a:t>
            </a:r>
            <a:r>
              <a:rPr sz="1400" spc="1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114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114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variação</a:t>
            </a:r>
            <a:r>
              <a:rPr sz="1400" spc="1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integral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3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índice</a:t>
            </a:r>
            <a:r>
              <a:rPr sz="1400" spc="3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fixado</a:t>
            </a:r>
            <a:r>
              <a:rPr sz="1400" spc="3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para</a:t>
            </a:r>
            <a:r>
              <a:rPr sz="1400" spc="3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3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atua-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lização</a:t>
            </a:r>
            <a:r>
              <a:rPr sz="1400" spc="2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dos</a:t>
            </a:r>
            <a:r>
              <a:rPr sz="1400" spc="2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salários</a:t>
            </a:r>
            <a:r>
              <a:rPr sz="1400" spc="2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2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contri-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buição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considerados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no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cálculo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dos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benefícios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RGPS.</a:t>
            </a:r>
            <a:endParaRPr sz="1400">
              <a:latin typeface="Utopia Std"/>
              <a:cs typeface="Utopia St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0494" y="6111520"/>
            <a:ext cx="2522535" cy="258396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397405" y="9253580"/>
            <a:ext cx="2416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Reajuste:</a:t>
            </a:r>
            <a:r>
              <a:rPr sz="1400" b="1" spc="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acordo</a:t>
            </a:r>
            <a:r>
              <a:rPr sz="1400" spc="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os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índices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utilizados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pelo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INSS.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8083" y="3240521"/>
            <a:ext cx="268859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Regras</a:t>
            </a:r>
            <a:r>
              <a:rPr sz="3150" b="1" spc="-5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3150" b="1" spc="-1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Gerais</a:t>
            </a:r>
            <a:endParaRPr sz="3150">
              <a:latin typeface="Utopia Std Black Headline"/>
              <a:cs typeface="Utopia Std Black Headlin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5006" y="5725489"/>
            <a:ext cx="150368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62</a:t>
            </a:r>
            <a:r>
              <a:rPr sz="315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150" b="1" spc="-2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anos</a:t>
            </a:r>
            <a:endParaRPr sz="3150">
              <a:latin typeface="Utopia Std Black Headline"/>
              <a:cs typeface="Utopia Std Black Headlin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3782" y="7664329"/>
            <a:ext cx="150368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65</a:t>
            </a:r>
            <a:r>
              <a:rPr sz="315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150" b="1" spc="-2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anos</a:t>
            </a:r>
            <a:endParaRPr sz="3150">
              <a:latin typeface="Utopia Std Black Headline"/>
              <a:cs typeface="Utopia Std Black Headlin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1299" y="8612698"/>
            <a:ext cx="27895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900"/>
              </a:lnSpc>
              <a:spcBef>
                <a:spcPts val="100"/>
              </a:spcBef>
            </a:pP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25</a:t>
            </a:r>
            <a:r>
              <a:rPr sz="1700" b="1" spc="-1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anos</a:t>
            </a:r>
            <a:r>
              <a:rPr sz="17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de</a:t>
            </a:r>
            <a:r>
              <a:rPr sz="17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contribuição</a:t>
            </a:r>
            <a:r>
              <a:rPr sz="1700" b="1" spc="50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10</a:t>
            </a:r>
            <a:r>
              <a:rPr sz="17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anos</a:t>
            </a:r>
            <a:r>
              <a:rPr sz="17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no</a:t>
            </a:r>
            <a:r>
              <a:rPr sz="17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serviço</a:t>
            </a:r>
            <a:r>
              <a:rPr sz="17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público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5</a:t>
            </a:r>
            <a:r>
              <a:rPr sz="17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anos</a:t>
            </a:r>
            <a:r>
              <a:rPr sz="17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no</a:t>
            </a:r>
            <a:r>
              <a:rPr sz="1700" b="1" spc="-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700" b="1" spc="-2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cargo</a:t>
            </a:r>
            <a:endParaRPr sz="1700">
              <a:latin typeface="Utopia Std Black Headline"/>
              <a:cs typeface="Utopia Std Black Headlin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0039" y="5262836"/>
            <a:ext cx="988060" cy="2471420"/>
            <a:chOff x="640039" y="5262836"/>
            <a:chExt cx="988060" cy="2471420"/>
          </a:xfrm>
        </p:grpSpPr>
        <p:sp>
          <p:nvSpPr>
            <p:cNvPr id="31" name="object 31"/>
            <p:cNvSpPr/>
            <p:nvPr/>
          </p:nvSpPr>
          <p:spPr>
            <a:xfrm>
              <a:off x="1300660" y="6374882"/>
              <a:ext cx="72390" cy="154305"/>
            </a:xfrm>
            <a:custGeom>
              <a:avLst/>
              <a:gdLst/>
              <a:ahLst/>
              <a:cxnLst/>
              <a:rect l="l" t="t" r="r" b="b"/>
              <a:pathLst>
                <a:path w="72390" h="154304">
                  <a:moveTo>
                    <a:pt x="69011" y="0"/>
                  </a:moveTo>
                  <a:lnTo>
                    <a:pt x="0" y="3784"/>
                  </a:lnTo>
                  <a:lnTo>
                    <a:pt x="52095" y="153720"/>
                  </a:lnTo>
                  <a:lnTo>
                    <a:pt x="72288" y="103149"/>
                  </a:lnTo>
                  <a:lnTo>
                    <a:pt x="69011" y="0"/>
                  </a:lnTo>
                  <a:close/>
                </a:path>
              </a:pathLst>
            </a:custGeom>
            <a:solidFill>
              <a:srgbClr val="FFC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8707" y="6012118"/>
              <a:ext cx="179705" cy="405765"/>
            </a:xfrm>
            <a:custGeom>
              <a:avLst/>
              <a:gdLst/>
              <a:ahLst/>
              <a:cxnLst/>
              <a:rect l="l" t="t" r="r" b="b"/>
              <a:pathLst>
                <a:path w="179705" h="405764">
                  <a:moveTo>
                    <a:pt x="23837" y="0"/>
                  </a:moveTo>
                  <a:lnTo>
                    <a:pt x="0" y="82588"/>
                  </a:lnTo>
                  <a:lnTo>
                    <a:pt x="102717" y="405396"/>
                  </a:lnTo>
                  <a:lnTo>
                    <a:pt x="179425" y="370027"/>
                  </a:lnTo>
                  <a:lnTo>
                    <a:pt x="173058" y="292522"/>
                  </a:lnTo>
                  <a:lnTo>
                    <a:pt x="154728" y="228142"/>
                  </a:lnTo>
                  <a:lnTo>
                    <a:pt x="109850" y="142198"/>
                  </a:lnTo>
                  <a:lnTo>
                    <a:pt x="23837" y="0"/>
                  </a:lnTo>
                  <a:close/>
                </a:path>
              </a:pathLst>
            </a:custGeom>
            <a:solidFill>
              <a:srgbClr val="192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72946" y="6329765"/>
              <a:ext cx="107950" cy="75565"/>
            </a:xfrm>
            <a:custGeom>
              <a:avLst/>
              <a:gdLst/>
              <a:ahLst/>
              <a:cxnLst/>
              <a:rect l="l" t="t" r="r" b="b"/>
              <a:pathLst>
                <a:path w="107950" h="75564">
                  <a:moveTo>
                    <a:pt x="96189" y="0"/>
                  </a:moveTo>
                  <a:lnTo>
                    <a:pt x="0" y="46151"/>
                  </a:lnTo>
                  <a:lnTo>
                    <a:pt x="26682" y="75006"/>
                  </a:lnTo>
                  <a:lnTo>
                    <a:pt x="107911" y="65760"/>
                  </a:lnTo>
                  <a:lnTo>
                    <a:pt x="96189" y="0"/>
                  </a:lnTo>
                  <a:close/>
                </a:path>
              </a:pathLst>
            </a:custGeom>
            <a:solidFill>
              <a:srgbClr val="3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0283" y="7618186"/>
              <a:ext cx="887730" cy="116205"/>
            </a:xfrm>
            <a:custGeom>
              <a:avLst/>
              <a:gdLst/>
              <a:ahLst/>
              <a:cxnLst/>
              <a:rect l="l" t="t" r="r" b="b"/>
              <a:pathLst>
                <a:path w="887730" h="116204">
                  <a:moveTo>
                    <a:pt x="443839" y="0"/>
                  </a:moveTo>
                  <a:lnTo>
                    <a:pt x="364059" y="931"/>
                  </a:lnTo>
                  <a:lnTo>
                    <a:pt x="288970" y="3616"/>
                  </a:lnTo>
                  <a:lnTo>
                    <a:pt x="219826" y="7892"/>
                  </a:lnTo>
                  <a:lnTo>
                    <a:pt x="157880" y="13596"/>
                  </a:lnTo>
                  <a:lnTo>
                    <a:pt x="104386" y="20563"/>
                  </a:lnTo>
                  <a:lnTo>
                    <a:pt x="60597" y="28632"/>
                  </a:lnTo>
                  <a:lnTo>
                    <a:pt x="7150" y="47418"/>
                  </a:lnTo>
                  <a:lnTo>
                    <a:pt x="0" y="57810"/>
                  </a:lnTo>
                  <a:lnTo>
                    <a:pt x="7150" y="68201"/>
                  </a:lnTo>
                  <a:lnTo>
                    <a:pt x="60597" y="86988"/>
                  </a:lnTo>
                  <a:lnTo>
                    <a:pt x="104386" y="95056"/>
                  </a:lnTo>
                  <a:lnTo>
                    <a:pt x="157880" y="102024"/>
                  </a:lnTo>
                  <a:lnTo>
                    <a:pt x="219826" y="107727"/>
                  </a:lnTo>
                  <a:lnTo>
                    <a:pt x="288970" y="112004"/>
                  </a:lnTo>
                  <a:lnTo>
                    <a:pt x="364059" y="114689"/>
                  </a:lnTo>
                  <a:lnTo>
                    <a:pt x="443839" y="115620"/>
                  </a:lnTo>
                  <a:lnTo>
                    <a:pt x="523619" y="114689"/>
                  </a:lnTo>
                  <a:lnTo>
                    <a:pt x="598708" y="112004"/>
                  </a:lnTo>
                  <a:lnTo>
                    <a:pt x="667852" y="107727"/>
                  </a:lnTo>
                  <a:lnTo>
                    <a:pt x="729798" y="102024"/>
                  </a:lnTo>
                  <a:lnTo>
                    <a:pt x="783292" y="95056"/>
                  </a:lnTo>
                  <a:lnTo>
                    <a:pt x="827081" y="86988"/>
                  </a:lnTo>
                  <a:lnTo>
                    <a:pt x="880528" y="68201"/>
                  </a:lnTo>
                  <a:lnTo>
                    <a:pt x="887679" y="57810"/>
                  </a:lnTo>
                  <a:lnTo>
                    <a:pt x="878066" y="45787"/>
                  </a:lnTo>
                  <a:lnTo>
                    <a:pt x="807064" y="24579"/>
                  </a:lnTo>
                  <a:lnTo>
                    <a:pt x="749612" y="15906"/>
                  </a:lnTo>
                  <a:lnTo>
                    <a:pt x="680148" y="8864"/>
                  </a:lnTo>
                  <a:lnTo>
                    <a:pt x="698576" y="41668"/>
                  </a:lnTo>
                  <a:lnTo>
                    <a:pt x="638225" y="39420"/>
                  </a:lnTo>
                  <a:lnTo>
                    <a:pt x="613168" y="4356"/>
                  </a:lnTo>
                  <a:lnTo>
                    <a:pt x="573134" y="2491"/>
                  </a:lnTo>
                  <a:lnTo>
                    <a:pt x="531428" y="1125"/>
                  </a:lnTo>
                  <a:lnTo>
                    <a:pt x="488260" y="285"/>
                  </a:lnTo>
                  <a:lnTo>
                    <a:pt x="443839" y="0"/>
                  </a:lnTo>
                  <a:close/>
                </a:path>
              </a:pathLst>
            </a:custGeom>
            <a:solidFill>
              <a:srgbClr val="DBD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5235" y="5262841"/>
              <a:ext cx="518795" cy="500380"/>
            </a:xfrm>
            <a:custGeom>
              <a:avLst/>
              <a:gdLst/>
              <a:ahLst/>
              <a:cxnLst/>
              <a:rect l="l" t="t" r="r" b="b"/>
              <a:pathLst>
                <a:path w="518794" h="500379">
                  <a:moveTo>
                    <a:pt x="213741" y="403961"/>
                  </a:moveTo>
                  <a:lnTo>
                    <a:pt x="195376" y="324015"/>
                  </a:lnTo>
                  <a:lnTo>
                    <a:pt x="144183" y="257721"/>
                  </a:lnTo>
                  <a:lnTo>
                    <a:pt x="90932" y="212483"/>
                  </a:lnTo>
                  <a:lnTo>
                    <a:pt x="66344" y="195757"/>
                  </a:lnTo>
                  <a:lnTo>
                    <a:pt x="64782" y="242189"/>
                  </a:lnTo>
                  <a:lnTo>
                    <a:pt x="60998" y="269760"/>
                  </a:lnTo>
                  <a:lnTo>
                    <a:pt x="52057" y="289344"/>
                  </a:lnTo>
                  <a:lnTo>
                    <a:pt x="35026" y="311835"/>
                  </a:lnTo>
                  <a:lnTo>
                    <a:pt x="9575" y="354126"/>
                  </a:lnTo>
                  <a:lnTo>
                    <a:pt x="0" y="396354"/>
                  </a:lnTo>
                  <a:lnTo>
                    <a:pt x="7023" y="435940"/>
                  </a:lnTo>
                  <a:lnTo>
                    <a:pt x="31330" y="470293"/>
                  </a:lnTo>
                  <a:lnTo>
                    <a:pt x="62623" y="490461"/>
                  </a:lnTo>
                  <a:lnTo>
                    <a:pt x="99910" y="500189"/>
                  </a:lnTo>
                  <a:lnTo>
                    <a:pt x="138430" y="497928"/>
                  </a:lnTo>
                  <a:lnTo>
                    <a:pt x="173418" y="482168"/>
                  </a:lnTo>
                  <a:lnTo>
                    <a:pt x="200101" y="451358"/>
                  </a:lnTo>
                  <a:lnTo>
                    <a:pt x="213741" y="403961"/>
                  </a:lnTo>
                  <a:close/>
                </a:path>
                <a:path w="518794" h="500379">
                  <a:moveTo>
                    <a:pt x="518566" y="320573"/>
                  </a:moveTo>
                  <a:lnTo>
                    <a:pt x="503974" y="268884"/>
                  </a:lnTo>
                  <a:lnTo>
                    <a:pt x="481418" y="222427"/>
                  </a:lnTo>
                  <a:lnTo>
                    <a:pt x="460197" y="180479"/>
                  </a:lnTo>
                  <a:lnTo>
                    <a:pt x="449592" y="142328"/>
                  </a:lnTo>
                  <a:lnTo>
                    <a:pt x="441299" y="104952"/>
                  </a:lnTo>
                  <a:lnTo>
                    <a:pt x="421335" y="68364"/>
                  </a:lnTo>
                  <a:lnTo>
                    <a:pt x="390410" y="36461"/>
                  </a:lnTo>
                  <a:lnTo>
                    <a:pt x="349237" y="13144"/>
                  </a:lnTo>
                  <a:lnTo>
                    <a:pt x="298500" y="2298"/>
                  </a:lnTo>
                  <a:lnTo>
                    <a:pt x="244830" y="0"/>
                  </a:lnTo>
                  <a:lnTo>
                    <a:pt x="214668" y="4610"/>
                  </a:lnTo>
                  <a:lnTo>
                    <a:pt x="196926" y="20955"/>
                  </a:lnTo>
                  <a:lnTo>
                    <a:pt x="180581" y="53886"/>
                  </a:lnTo>
                  <a:lnTo>
                    <a:pt x="190677" y="80606"/>
                  </a:lnTo>
                  <a:lnTo>
                    <a:pt x="213055" y="151549"/>
                  </a:lnTo>
                  <a:lnTo>
                    <a:pt x="235762" y="252882"/>
                  </a:lnTo>
                  <a:lnTo>
                    <a:pt x="246913" y="370789"/>
                  </a:lnTo>
                  <a:lnTo>
                    <a:pt x="254241" y="413143"/>
                  </a:lnTo>
                  <a:lnTo>
                    <a:pt x="273291" y="443560"/>
                  </a:lnTo>
                  <a:lnTo>
                    <a:pt x="301294" y="463054"/>
                  </a:lnTo>
                  <a:lnTo>
                    <a:pt x="335495" y="472630"/>
                  </a:lnTo>
                  <a:lnTo>
                    <a:pt x="373113" y="473290"/>
                  </a:lnTo>
                  <a:lnTo>
                    <a:pt x="411403" y="466051"/>
                  </a:lnTo>
                  <a:lnTo>
                    <a:pt x="447586" y="451916"/>
                  </a:lnTo>
                  <a:lnTo>
                    <a:pt x="478917" y="431888"/>
                  </a:lnTo>
                  <a:lnTo>
                    <a:pt x="502602" y="406971"/>
                  </a:lnTo>
                  <a:lnTo>
                    <a:pt x="515912" y="378167"/>
                  </a:lnTo>
                  <a:lnTo>
                    <a:pt x="518566" y="320573"/>
                  </a:lnTo>
                  <a:close/>
                </a:path>
              </a:pathLst>
            </a:custGeom>
            <a:solidFill>
              <a:srgbClr val="C68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01137" y="6976931"/>
              <a:ext cx="238125" cy="683260"/>
            </a:xfrm>
            <a:custGeom>
              <a:avLst/>
              <a:gdLst/>
              <a:ahLst/>
              <a:cxnLst/>
              <a:rect l="l" t="t" r="r" b="b"/>
              <a:pathLst>
                <a:path w="238125" h="683259">
                  <a:moveTo>
                    <a:pt x="106654" y="0"/>
                  </a:moveTo>
                  <a:lnTo>
                    <a:pt x="78012" y="5250"/>
                  </a:lnTo>
                  <a:lnTo>
                    <a:pt x="54334" y="27473"/>
                  </a:lnTo>
                  <a:lnTo>
                    <a:pt x="41856" y="68819"/>
                  </a:lnTo>
                  <a:lnTo>
                    <a:pt x="12120" y="122391"/>
                  </a:lnTo>
                  <a:lnTo>
                    <a:pt x="0" y="159353"/>
                  </a:lnTo>
                  <a:lnTo>
                    <a:pt x="3504" y="196898"/>
                  </a:lnTo>
                  <a:lnTo>
                    <a:pt x="20647" y="252220"/>
                  </a:lnTo>
                  <a:lnTo>
                    <a:pt x="45418" y="340555"/>
                  </a:lnTo>
                  <a:lnTo>
                    <a:pt x="69627" y="443980"/>
                  </a:lnTo>
                  <a:lnTo>
                    <a:pt x="88012" y="529922"/>
                  </a:lnTo>
                  <a:lnTo>
                    <a:pt x="95310" y="565808"/>
                  </a:lnTo>
                  <a:lnTo>
                    <a:pt x="177377" y="680680"/>
                  </a:lnTo>
                  <a:lnTo>
                    <a:pt x="237728" y="682928"/>
                  </a:lnTo>
                  <a:lnTo>
                    <a:pt x="170240" y="562837"/>
                  </a:lnTo>
                  <a:lnTo>
                    <a:pt x="161143" y="316750"/>
                  </a:lnTo>
                  <a:lnTo>
                    <a:pt x="157045" y="182819"/>
                  </a:lnTo>
                  <a:lnTo>
                    <a:pt x="156985" y="114332"/>
                  </a:lnTo>
                  <a:lnTo>
                    <a:pt x="160004" y="64577"/>
                  </a:lnTo>
                  <a:lnTo>
                    <a:pt x="153885" y="31814"/>
                  </a:lnTo>
                  <a:lnTo>
                    <a:pt x="134024" y="9571"/>
                  </a:lnTo>
                  <a:lnTo>
                    <a:pt x="106654" y="0"/>
                  </a:lnTo>
                  <a:close/>
                </a:path>
              </a:pathLst>
            </a:custGeom>
            <a:solidFill>
              <a:srgbClr val="FFC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360" y="7537859"/>
              <a:ext cx="203634" cy="16275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587" y="7531579"/>
              <a:ext cx="117144" cy="18473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59031" y="6957845"/>
              <a:ext cx="186690" cy="678180"/>
            </a:xfrm>
            <a:custGeom>
              <a:avLst/>
              <a:gdLst/>
              <a:ahLst/>
              <a:cxnLst/>
              <a:rect l="l" t="t" r="r" b="b"/>
              <a:pathLst>
                <a:path w="186690" h="678179">
                  <a:moveTo>
                    <a:pt x="92934" y="0"/>
                  </a:moveTo>
                  <a:lnTo>
                    <a:pt x="70699" y="10019"/>
                  </a:lnTo>
                  <a:lnTo>
                    <a:pt x="51847" y="32474"/>
                  </a:lnTo>
                  <a:lnTo>
                    <a:pt x="38938" y="68302"/>
                  </a:lnTo>
                  <a:lnTo>
                    <a:pt x="34532" y="118442"/>
                  </a:lnTo>
                  <a:lnTo>
                    <a:pt x="9261" y="186808"/>
                  </a:lnTo>
                  <a:lnTo>
                    <a:pt x="0" y="232177"/>
                  </a:lnTo>
                  <a:lnTo>
                    <a:pt x="5995" y="274868"/>
                  </a:lnTo>
                  <a:lnTo>
                    <a:pt x="26493" y="335205"/>
                  </a:lnTo>
                  <a:lnTo>
                    <a:pt x="52939" y="424904"/>
                  </a:lnTo>
                  <a:lnTo>
                    <a:pt x="75371" y="523527"/>
                  </a:lnTo>
                  <a:lnTo>
                    <a:pt x="90928" y="603167"/>
                  </a:lnTo>
                  <a:lnTo>
                    <a:pt x="96750" y="635916"/>
                  </a:lnTo>
                  <a:lnTo>
                    <a:pt x="101588" y="658815"/>
                  </a:lnTo>
                  <a:lnTo>
                    <a:pt x="105644" y="670758"/>
                  </a:lnTo>
                  <a:lnTo>
                    <a:pt x="111118" y="675624"/>
                  </a:lnTo>
                  <a:lnTo>
                    <a:pt x="120207" y="677292"/>
                  </a:lnTo>
                  <a:lnTo>
                    <a:pt x="146480" y="678146"/>
                  </a:lnTo>
                  <a:lnTo>
                    <a:pt x="167468" y="670168"/>
                  </a:lnTo>
                  <a:lnTo>
                    <a:pt x="181377" y="660294"/>
                  </a:lnTo>
                  <a:lnTo>
                    <a:pt x="186412" y="655461"/>
                  </a:lnTo>
                  <a:lnTo>
                    <a:pt x="165101" y="576404"/>
                  </a:lnTo>
                  <a:lnTo>
                    <a:pt x="157103" y="373363"/>
                  </a:lnTo>
                  <a:lnTo>
                    <a:pt x="154455" y="256435"/>
                  </a:lnTo>
                  <a:lnTo>
                    <a:pt x="157175" y="181295"/>
                  </a:lnTo>
                  <a:lnTo>
                    <a:pt x="165279" y="103621"/>
                  </a:lnTo>
                  <a:lnTo>
                    <a:pt x="164519" y="65526"/>
                  </a:lnTo>
                  <a:lnTo>
                    <a:pt x="154345" y="35179"/>
                  </a:lnTo>
                  <a:lnTo>
                    <a:pt x="137317" y="13517"/>
                  </a:lnTo>
                  <a:lnTo>
                    <a:pt x="115993" y="1478"/>
                  </a:lnTo>
                  <a:lnTo>
                    <a:pt x="92934" y="0"/>
                  </a:lnTo>
                  <a:close/>
                </a:path>
              </a:pathLst>
            </a:custGeom>
            <a:solidFill>
              <a:srgbClr val="FFC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1471" y="6095489"/>
              <a:ext cx="694690" cy="1440815"/>
            </a:xfrm>
            <a:custGeom>
              <a:avLst/>
              <a:gdLst/>
              <a:ahLst/>
              <a:cxnLst/>
              <a:rect l="l" t="t" r="r" b="b"/>
              <a:pathLst>
                <a:path w="694690" h="1440815">
                  <a:moveTo>
                    <a:pt x="180568" y="0"/>
                  </a:moveTo>
                  <a:lnTo>
                    <a:pt x="76177" y="123131"/>
                  </a:lnTo>
                  <a:lnTo>
                    <a:pt x="22571" y="204287"/>
                  </a:lnTo>
                  <a:lnTo>
                    <a:pt x="2821" y="279568"/>
                  </a:lnTo>
                  <a:lnTo>
                    <a:pt x="0" y="385076"/>
                  </a:lnTo>
                  <a:lnTo>
                    <a:pt x="19385" y="621186"/>
                  </a:lnTo>
                  <a:lnTo>
                    <a:pt x="62033" y="968165"/>
                  </a:lnTo>
                  <a:lnTo>
                    <a:pt x="104680" y="1281978"/>
                  </a:lnTo>
                  <a:lnTo>
                    <a:pt x="124066" y="1418590"/>
                  </a:lnTo>
                  <a:lnTo>
                    <a:pt x="158538" y="1436278"/>
                  </a:lnTo>
                  <a:lnTo>
                    <a:pt x="190246" y="1440319"/>
                  </a:lnTo>
                  <a:lnTo>
                    <a:pt x="237384" y="1429044"/>
                  </a:lnTo>
                  <a:lnTo>
                    <a:pt x="318147" y="1400784"/>
                  </a:lnTo>
                  <a:lnTo>
                    <a:pt x="293779" y="1028058"/>
                  </a:lnTo>
                  <a:lnTo>
                    <a:pt x="286743" y="813752"/>
                  </a:lnTo>
                  <a:lnTo>
                    <a:pt x="298020" y="676808"/>
                  </a:lnTo>
                  <a:lnTo>
                    <a:pt x="328587" y="536168"/>
                  </a:lnTo>
                  <a:lnTo>
                    <a:pt x="397205" y="866887"/>
                  </a:lnTo>
                  <a:lnTo>
                    <a:pt x="433001" y="1065847"/>
                  </a:lnTo>
                  <a:lnTo>
                    <a:pt x="447607" y="1212896"/>
                  </a:lnTo>
                  <a:lnTo>
                    <a:pt x="452653" y="1387881"/>
                  </a:lnTo>
                  <a:lnTo>
                    <a:pt x="524535" y="1408725"/>
                  </a:lnTo>
                  <a:lnTo>
                    <a:pt x="569417" y="1414138"/>
                  </a:lnTo>
                  <a:lnTo>
                    <a:pt x="606126" y="1402740"/>
                  </a:lnTo>
                  <a:lnTo>
                    <a:pt x="653491" y="1373149"/>
                  </a:lnTo>
                  <a:lnTo>
                    <a:pt x="694491" y="897530"/>
                  </a:lnTo>
                  <a:lnTo>
                    <a:pt x="689027" y="596338"/>
                  </a:lnTo>
                  <a:lnTo>
                    <a:pt x="619881" y="341184"/>
                  </a:lnTo>
                  <a:lnTo>
                    <a:pt x="469836" y="3682"/>
                  </a:lnTo>
                  <a:lnTo>
                    <a:pt x="180568" y="0"/>
                  </a:lnTo>
                  <a:close/>
                </a:path>
              </a:pathLst>
            </a:custGeom>
            <a:solidFill>
              <a:srgbClr val="8C7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6164" y="5572439"/>
              <a:ext cx="302260" cy="273050"/>
            </a:xfrm>
            <a:custGeom>
              <a:avLst/>
              <a:gdLst/>
              <a:ahLst/>
              <a:cxnLst/>
              <a:rect l="l" t="t" r="r" b="b"/>
              <a:pathLst>
                <a:path w="302259" h="273050">
                  <a:moveTo>
                    <a:pt x="115697" y="0"/>
                  </a:moveTo>
                  <a:lnTo>
                    <a:pt x="116916" y="149580"/>
                  </a:lnTo>
                  <a:lnTo>
                    <a:pt x="0" y="186156"/>
                  </a:lnTo>
                  <a:lnTo>
                    <a:pt x="54201" y="234033"/>
                  </a:lnTo>
                  <a:lnTo>
                    <a:pt x="94137" y="258992"/>
                  </a:lnTo>
                  <a:lnTo>
                    <a:pt x="139490" y="269133"/>
                  </a:lnTo>
                  <a:lnTo>
                    <a:pt x="209943" y="272554"/>
                  </a:lnTo>
                  <a:lnTo>
                    <a:pt x="274195" y="262328"/>
                  </a:lnTo>
                  <a:lnTo>
                    <a:pt x="299118" y="236227"/>
                  </a:lnTo>
                  <a:lnTo>
                    <a:pt x="301649" y="209434"/>
                  </a:lnTo>
                  <a:lnTo>
                    <a:pt x="298729" y="197129"/>
                  </a:lnTo>
                  <a:lnTo>
                    <a:pt x="222504" y="176009"/>
                  </a:lnTo>
                  <a:lnTo>
                    <a:pt x="218897" y="95605"/>
                  </a:lnTo>
                  <a:lnTo>
                    <a:pt x="115697" y="0"/>
                  </a:lnTo>
                  <a:close/>
                </a:path>
              </a:pathLst>
            </a:custGeom>
            <a:solidFill>
              <a:srgbClr val="FF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6159" y="5666657"/>
              <a:ext cx="302260" cy="179070"/>
            </a:xfrm>
            <a:custGeom>
              <a:avLst/>
              <a:gdLst/>
              <a:ahLst/>
              <a:cxnLst/>
              <a:rect l="l" t="t" r="r" b="b"/>
              <a:pathLst>
                <a:path w="302259" h="179070">
                  <a:moveTo>
                    <a:pt x="116471" y="0"/>
                  </a:moveTo>
                  <a:lnTo>
                    <a:pt x="116928" y="55359"/>
                  </a:lnTo>
                  <a:lnTo>
                    <a:pt x="0" y="91935"/>
                  </a:lnTo>
                  <a:lnTo>
                    <a:pt x="54201" y="139812"/>
                  </a:lnTo>
                  <a:lnTo>
                    <a:pt x="94137" y="164771"/>
                  </a:lnTo>
                  <a:lnTo>
                    <a:pt x="139490" y="174911"/>
                  </a:lnTo>
                  <a:lnTo>
                    <a:pt x="212558" y="178460"/>
                  </a:lnTo>
                  <a:lnTo>
                    <a:pt x="217881" y="178460"/>
                  </a:lnTo>
                  <a:lnTo>
                    <a:pt x="261419" y="173072"/>
                  </a:lnTo>
                  <a:lnTo>
                    <a:pt x="287054" y="159542"/>
                  </a:lnTo>
                  <a:lnTo>
                    <a:pt x="299198" y="141818"/>
                  </a:lnTo>
                  <a:lnTo>
                    <a:pt x="302259" y="123850"/>
                  </a:lnTo>
                  <a:lnTo>
                    <a:pt x="302259" y="111988"/>
                  </a:lnTo>
                  <a:lnTo>
                    <a:pt x="298742" y="102908"/>
                  </a:lnTo>
                  <a:lnTo>
                    <a:pt x="222503" y="81788"/>
                  </a:lnTo>
                  <a:lnTo>
                    <a:pt x="219810" y="21666"/>
                  </a:lnTo>
                  <a:lnTo>
                    <a:pt x="199440" y="21666"/>
                  </a:lnTo>
                  <a:lnTo>
                    <a:pt x="178883" y="20269"/>
                  </a:lnTo>
                  <a:lnTo>
                    <a:pt x="178427" y="20269"/>
                  </a:lnTo>
                  <a:lnTo>
                    <a:pt x="157075" y="16009"/>
                  </a:lnTo>
                  <a:lnTo>
                    <a:pt x="136398" y="9209"/>
                  </a:lnTo>
                  <a:lnTo>
                    <a:pt x="116471" y="0"/>
                  </a:lnTo>
                  <a:close/>
                </a:path>
                <a:path w="302259" h="179070">
                  <a:moveTo>
                    <a:pt x="219748" y="20269"/>
                  </a:moveTo>
                  <a:lnTo>
                    <a:pt x="213042" y="21209"/>
                  </a:lnTo>
                  <a:lnTo>
                    <a:pt x="206247" y="21666"/>
                  </a:lnTo>
                  <a:lnTo>
                    <a:pt x="219810" y="21666"/>
                  </a:lnTo>
                  <a:lnTo>
                    <a:pt x="219748" y="20269"/>
                  </a:lnTo>
                  <a:close/>
                </a:path>
              </a:pathLst>
            </a:custGeom>
            <a:solidFill>
              <a:srgbClr val="E0B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9982" y="5318891"/>
              <a:ext cx="334645" cy="369570"/>
            </a:xfrm>
            <a:custGeom>
              <a:avLst/>
              <a:gdLst/>
              <a:ahLst/>
              <a:cxnLst/>
              <a:rect l="l" t="t" r="r" b="b"/>
              <a:pathLst>
                <a:path w="334644" h="369570">
                  <a:moveTo>
                    <a:pt x="238844" y="0"/>
                  </a:moveTo>
                  <a:lnTo>
                    <a:pt x="197944" y="4928"/>
                  </a:lnTo>
                  <a:lnTo>
                    <a:pt x="128216" y="34683"/>
                  </a:lnTo>
                  <a:lnTo>
                    <a:pt x="72660" y="50004"/>
                  </a:lnTo>
                  <a:lnTo>
                    <a:pt x="34418" y="71827"/>
                  </a:lnTo>
                  <a:lnTo>
                    <a:pt x="11133" y="98715"/>
                  </a:lnTo>
                  <a:lnTo>
                    <a:pt x="446" y="129228"/>
                  </a:lnTo>
                  <a:lnTo>
                    <a:pt x="0" y="161930"/>
                  </a:lnTo>
                  <a:lnTo>
                    <a:pt x="7436" y="195382"/>
                  </a:lnTo>
                  <a:lnTo>
                    <a:pt x="36526" y="258787"/>
                  </a:lnTo>
                  <a:lnTo>
                    <a:pt x="82822" y="319773"/>
                  </a:lnTo>
                  <a:lnTo>
                    <a:pt x="119456" y="346027"/>
                  </a:lnTo>
                  <a:lnTo>
                    <a:pt x="160728" y="363091"/>
                  </a:lnTo>
                  <a:lnTo>
                    <a:pt x="203997" y="369426"/>
                  </a:lnTo>
                  <a:lnTo>
                    <a:pt x="246626" y="363496"/>
                  </a:lnTo>
                  <a:lnTo>
                    <a:pt x="285975" y="343763"/>
                  </a:lnTo>
                  <a:lnTo>
                    <a:pt x="315225" y="311259"/>
                  </a:lnTo>
                  <a:lnTo>
                    <a:pt x="330730" y="270150"/>
                  </a:lnTo>
                  <a:lnTo>
                    <a:pt x="334611" y="223581"/>
                  </a:lnTo>
                  <a:lnTo>
                    <a:pt x="328989" y="174701"/>
                  </a:lnTo>
                  <a:lnTo>
                    <a:pt x="315986" y="126654"/>
                  </a:lnTo>
                  <a:lnTo>
                    <a:pt x="297723" y="82588"/>
                  </a:lnTo>
                  <a:lnTo>
                    <a:pt x="266806" y="24389"/>
                  </a:lnTo>
                  <a:lnTo>
                    <a:pt x="238844" y="0"/>
                  </a:lnTo>
                  <a:close/>
                </a:path>
              </a:pathLst>
            </a:custGeom>
            <a:solidFill>
              <a:srgbClr val="FF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25649" y="5509634"/>
              <a:ext cx="31750" cy="64135"/>
            </a:xfrm>
            <a:custGeom>
              <a:avLst/>
              <a:gdLst/>
              <a:ahLst/>
              <a:cxnLst/>
              <a:rect l="l" t="t" r="r" b="b"/>
              <a:pathLst>
                <a:path w="31750" h="64135">
                  <a:moveTo>
                    <a:pt x="0" y="0"/>
                  </a:moveTo>
                  <a:lnTo>
                    <a:pt x="7797" y="63817"/>
                  </a:lnTo>
                  <a:lnTo>
                    <a:pt x="31521" y="42062"/>
                  </a:lnTo>
                  <a:lnTo>
                    <a:pt x="16753" y="25278"/>
                  </a:lnTo>
                  <a:lnTo>
                    <a:pt x="7011" y="11953"/>
                  </a:lnTo>
                  <a:lnTo>
                    <a:pt x="1644" y="3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44658" y="5598293"/>
              <a:ext cx="97155" cy="34925"/>
            </a:xfrm>
            <a:custGeom>
              <a:avLst/>
              <a:gdLst/>
              <a:ahLst/>
              <a:cxnLst/>
              <a:rect l="l" t="t" r="r" b="b"/>
              <a:pathLst>
                <a:path w="97155" h="34925">
                  <a:moveTo>
                    <a:pt x="96621" y="0"/>
                  </a:moveTo>
                  <a:lnTo>
                    <a:pt x="0" y="698"/>
                  </a:lnTo>
                  <a:lnTo>
                    <a:pt x="33342" y="26290"/>
                  </a:lnTo>
                  <a:lnTo>
                    <a:pt x="54521" y="34748"/>
                  </a:lnTo>
                  <a:lnTo>
                    <a:pt x="72594" y="26007"/>
                  </a:lnTo>
                  <a:lnTo>
                    <a:pt x="96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6020" y="5482285"/>
              <a:ext cx="145415" cy="44450"/>
            </a:xfrm>
            <a:custGeom>
              <a:avLst/>
              <a:gdLst/>
              <a:ahLst/>
              <a:cxnLst/>
              <a:rect l="l" t="t" r="r" b="b"/>
              <a:pathLst>
                <a:path w="145415" h="44450">
                  <a:moveTo>
                    <a:pt x="23685" y="13436"/>
                  </a:moveTo>
                  <a:lnTo>
                    <a:pt x="19367" y="4076"/>
                  </a:lnTo>
                  <a:lnTo>
                    <a:pt x="7150" y="3225"/>
                  </a:lnTo>
                  <a:lnTo>
                    <a:pt x="1562" y="11887"/>
                  </a:lnTo>
                  <a:lnTo>
                    <a:pt x="787" y="22999"/>
                  </a:lnTo>
                  <a:lnTo>
                    <a:pt x="0" y="34112"/>
                  </a:lnTo>
                  <a:lnTo>
                    <a:pt x="4318" y="43472"/>
                  </a:lnTo>
                  <a:lnTo>
                    <a:pt x="16535" y="44335"/>
                  </a:lnTo>
                  <a:lnTo>
                    <a:pt x="22110" y="35674"/>
                  </a:lnTo>
                  <a:lnTo>
                    <a:pt x="23685" y="13436"/>
                  </a:lnTo>
                  <a:close/>
                </a:path>
                <a:path w="145415" h="44450">
                  <a:moveTo>
                    <a:pt x="144868" y="10210"/>
                  </a:moveTo>
                  <a:lnTo>
                    <a:pt x="140550" y="850"/>
                  </a:lnTo>
                  <a:lnTo>
                    <a:pt x="128333" y="0"/>
                  </a:lnTo>
                  <a:lnTo>
                    <a:pt x="122745" y="8661"/>
                  </a:lnTo>
                  <a:lnTo>
                    <a:pt x="121970" y="19773"/>
                  </a:lnTo>
                  <a:lnTo>
                    <a:pt x="121196" y="30886"/>
                  </a:lnTo>
                  <a:lnTo>
                    <a:pt x="125501" y="40246"/>
                  </a:lnTo>
                  <a:lnTo>
                    <a:pt x="137718" y="41109"/>
                  </a:lnTo>
                  <a:lnTo>
                    <a:pt x="143306" y="32448"/>
                  </a:lnTo>
                  <a:lnTo>
                    <a:pt x="144868" y="10210"/>
                  </a:lnTo>
                  <a:close/>
                </a:path>
              </a:pathLst>
            </a:custGeom>
            <a:solidFill>
              <a:srgbClr val="162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5413" y="5715819"/>
              <a:ext cx="423545" cy="403225"/>
            </a:xfrm>
            <a:custGeom>
              <a:avLst/>
              <a:gdLst/>
              <a:ahLst/>
              <a:cxnLst/>
              <a:rect l="l" t="t" r="r" b="b"/>
              <a:pathLst>
                <a:path w="423544" h="403225">
                  <a:moveTo>
                    <a:pt x="119760" y="0"/>
                  </a:moveTo>
                  <a:lnTo>
                    <a:pt x="97533" y="2735"/>
                  </a:lnTo>
                  <a:lnTo>
                    <a:pt x="50507" y="15738"/>
                  </a:lnTo>
                  <a:lnTo>
                    <a:pt x="8168" y="46205"/>
                  </a:lnTo>
                  <a:lnTo>
                    <a:pt x="0" y="101333"/>
                  </a:lnTo>
                  <a:lnTo>
                    <a:pt x="12994" y="147799"/>
                  </a:lnTo>
                  <a:lnTo>
                    <a:pt x="27949" y="189785"/>
                  </a:lnTo>
                  <a:lnTo>
                    <a:pt x="54424" y="251141"/>
                  </a:lnTo>
                  <a:lnTo>
                    <a:pt x="101980" y="355714"/>
                  </a:lnTo>
                  <a:lnTo>
                    <a:pt x="95656" y="364362"/>
                  </a:lnTo>
                  <a:lnTo>
                    <a:pt x="141254" y="379708"/>
                  </a:lnTo>
                  <a:lnTo>
                    <a:pt x="186701" y="392941"/>
                  </a:lnTo>
                  <a:lnTo>
                    <a:pt x="231646" y="401532"/>
                  </a:lnTo>
                  <a:lnTo>
                    <a:pt x="275734" y="402950"/>
                  </a:lnTo>
                  <a:lnTo>
                    <a:pt x="318614" y="394663"/>
                  </a:lnTo>
                  <a:lnTo>
                    <a:pt x="359930" y="374141"/>
                  </a:lnTo>
                  <a:lnTo>
                    <a:pt x="365734" y="348582"/>
                  </a:lnTo>
                  <a:lnTo>
                    <a:pt x="375585" y="319000"/>
                  </a:lnTo>
                  <a:lnTo>
                    <a:pt x="386200" y="292087"/>
                  </a:lnTo>
                  <a:lnTo>
                    <a:pt x="394296" y="274535"/>
                  </a:lnTo>
                  <a:lnTo>
                    <a:pt x="418927" y="215751"/>
                  </a:lnTo>
                  <a:lnTo>
                    <a:pt x="423500" y="170456"/>
                  </a:lnTo>
                  <a:lnTo>
                    <a:pt x="414853" y="129757"/>
                  </a:lnTo>
                  <a:lnTo>
                    <a:pt x="399821" y="84759"/>
                  </a:lnTo>
                  <a:lnTo>
                    <a:pt x="383872" y="37916"/>
                  </a:lnTo>
                  <a:lnTo>
                    <a:pt x="346446" y="5726"/>
                  </a:lnTo>
                  <a:lnTo>
                    <a:pt x="307695" y="5524"/>
                  </a:lnTo>
                  <a:lnTo>
                    <a:pt x="245084" y="24066"/>
                  </a:lnTo>
                  <a:lnTo>
                    <a:pt x="243662" y="66636"/>
                  </a:lnTo>
                  <a:lnTo>
                    <a:pt x="219290" y="24066"/>
                  </a:lnTo>
                  <a:lnTo>
                    <a:pt x="119760" y="0"/>
                  </a:lnTo>
                  <a:close/>
                </a:path>
              </a:pathLst>
            </a:custGeom>
            <a:solidFill>
              <a:srgbClr val="2D3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033" y="6098833"/>
              <a:ext cx="233953" cy="18479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40029" y="5732894"/>
              <a:ext cx="591820" cy="499109"/>
            </a:xfrm>
            <a:custGeom>
              <a:avLst/>
              <a:gdLst/>
              <a:ahLst/>
              <a:cxnLst/>
              <a:rect l="l" t="t" r="r" b="b"/>
              <a:pathLst>
                <a:path w="591819" h="499110">
                  <a:moveTo>
                    <a:pt x="293408" y="105600"/>
                  </a:moveTo>
                  <a:lnTo>
                    <a:pt x="287337" y="56718"/>
                  </a:lnTo>
                  <a:lnTo>
                    <a:pt x="270383" y="16624"/>
                  </a:lnTo>
                  <a:lnTo>
                    <a:pt x="260692" y="0"/>
                  </a:lnTo>
                  <a:lnTo>
                    <a:pt x="130505" y="78003"/>
                  </a:lnTo>
                  <a:lnTo>
                    <a:pt x="59956" y="131203"/>
                  </a:lnTo>
                  <a:lnTo>
                    <a:pt x="24599" y="184073"/>
                  </a:lnTo>
                  <a:lnTo>
                    <a:pt x="0" y="261112"/>
                  </a:lnTo>
                  <a:lnTo>
                    <a:pt x="15633" y="338582"/>
                  </a:lnTo>
                  <a:lnTo>
                    <a:pt x="35026" y="389166"/>
                  </a:lnTo>
                  <a:lnTo>
                    <a:pt x="70942" y="435152"/>
                  </a:lnTo>
                  <a:lnTo>
                    <a:pt x="136144" y="498830"/>
                  </a:lnTo>
                  <a:lnTo>
                    <a:pt x="191109" y="447814"/>
                  </a:lnTo>
                  <a:lnTo>
                    <a:pt x="164388" y="397052"/>
                  </a:lnTo>
                  <a:lnTo>
                    <a:pt x="147497" y="361784"/>
                  </a:lnTo>
                  <a:lnTo>
                    <a:pt x="133261" y="325501"/>
                  </a:lnTo>
                  <a:lnTo>
                    <a:pt x="114490" y="271691"/>
                  </a:lnTo>
                  <a:lnTo>
                    <a:pt x="207403" y="199148"/>
                  </a:lnTo>
                  <a:lnTo>
                    <a:pt x="270433" y="148602"/>
                  </a:lnTo>
                  <a:lnTo>
                    <a:pt x="293408" y="105600"/>
                  </a:lnTo>
                  <a:close/>
                </a:path>
                <a:path w="591819" h="499110">
                  <a:moveTo>
                    <a:pt x="591273" y="366280"/>
                  </a:moveTo>
                  <a:lnTo>
                    <a:pt x="583907" y="321259"/>
                  </a:lnTo>
                  <a:lnTo>
                    <a:pt x="567321" y="248361"/>
                  </a:lnTo>
                  <a:lnTo>
                    <a:pt x="531723" y="247345"/>
                  </a:lnTo>
                  <a:lnTo>
                    <a:pt x="451561" y="249897"/>
                  </a:lnTo>
                  <a:lnTo>
                    <a:pt x="366788" y="264426"/>
                  </a:lnTo>
                  <a:lnTo>
                    <a:pt x="317360" y="299339"/>
                  </a:lnTo>
                  <a:lnTo>
                    <a:pt x="303237" y="336384"/>
                  </a:lnTo>
                  <a:lnTo>
                    <a:pt x="295249" y="365328"/>
                  </a:lnTo>
                  <a:lnTo>
                    <a:pt x="297700" y="370586"/>
                  </a:lnTo>
                  <a:lnTo>
                    <a:pt x="388315" y="411975"/>
                  </a:lnTo>
                  <a:lnTo>
                    <a:pt x="449097" y="425323"/>
                  </a:lnTo>
                  <a:lnTo>
                    <a:pt x="507580" y="410235"/>
                  </a:lnTo>
                  <a:lnTo>
                    <a:pt x="591273" y="366280"/>
                  </a:lnTo>
                  <a:close/>
                </a:path>
              </a:pathLst>
            </a:custGeom>
            <a:solidFill>
              <a:srgbClr val="2D3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67828" y="5675401"/>
              <a:ext cx="213995" cy="125730"/>
            </a:xfrm>
            <a:custGeom>
              <a:avLst/>
              <a:gdLst/>
              <a:ahLst/>
              <a:cxnLst/>
              <a:rect l="l" t="t" r="r" b="b"/>
              <a:pathLst>
                <a:path w="213994" h="125729">
                  <a:moveTo>
                    <a:pt x="106857" y="64490"/>
                  </a:moveTo>
                  <a:lnTo>
                    <a:pt x="27635" y="0"/>
                  </a:lnTo>
                  <a:lnTo>
                    <a:pt x="0" y="35013"/>
                  </a:lnTo>
                  <a:lnTo>
                    <a:pt x="77381" y="125285"/>
                  </a:lnTo>
                  <a:lnTo>
                    <a:pt x="106857" y="64490"/>
                  </a:lnTo>
                  <a:close/>
                </a:path>
                <a:path w="213994" h="125729">
                  <a:moveTo>
                    <a:pt x="213728" y="46075"/>
                  </a:moveTo>
                  <a:lnTo>
                    <a:pt x="186093" y="11061"/>
                  </a:lnTo>
                  <a:lnTo>
                    <a:pt x="132664" y="64490"/>
                  </a:lnTo>
                  <a:lnTo>
                    <a:pt x="162140" y="125298"/>
                  </a:lnTo>
                  <a:lnTo>
                    <a:pt x="213728" y="46075"/>
                  </a:lnTo>
                  <a:close/>
                </a:path>
              </a:pathLst>
            </a:custGeom>
            <a:solidFill>
              <a:srgbClr val="3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889" y="6115758"/>
              <a:ext cx="356226" cy="8487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91808" y="6640110"/>
              <a:ext cx="346075" cy="828675"/>
            </a:xfrm>
            <a:custGeom>
              <a:avLst/>
              <a:gdLst/>
              <a:ahLst/>
              <a:cxnLst/>
              <a:rect l="l" t="t" r="r" b="b"/>
              <a:pathLst>
                <a:path w="346075" h="828675">
                  <a:moveTo>
                    <a:pt x="314689" y="159065"/>
                  </a:moveTo>
                  <a:lnTo>
                    <a:pt x="331982" y="417673"/>
                  </a:lnTo>
                  <a:lnTo>
                    <a:pt x="333115" y="630686"/>
                  </a:lnTo>
                  <a:lnTo>
                    <a:pt x="327149" y="775253"/>
                  </a:lnTo>
                  <a:lnTo>
                    <a:pt x="323147" y="828521"/>
                  </a:lnTo>
                  <a:lnTo>
                    <a:pt x="340646" y="650104"/>
                  </a:lnTo>
                  <a:lnTo>
                    <a:pt x="345598" y="520896"/>
                  </a:lnTo>
                  <a:lnTo>
                    <a:pt x="337210" y="378137"/>
                  </a:lnTo>
                  <a:lnTo>
                    <a:pt x="314689" y="159065"/>
                  </a:lnTo>
                  <a:close/>
                </a:path>
                <a:path w="346075" h="828675">
                  <a:moveTo>
                    <a:pt x="84933" y="475716"/>
                  </a:moveTo>
                  <a:lnTo>
                    <a:pt x="84794" y="475969"/>
                  </a:lnTo>
                  <a:lnTo>
                    <a:pt x="84960" y="476461"/>
                  </a:lnTo>
                  <a:lnTo>
                    <a:pt x="84972" y="475969"/>
                  </a:lnTo>
                  <a:lnTo>
                    <a:pt x="84821" y="475716"/>
                  </a:lnTo>
                  <a:close/>
                </a:path>
                <a:path w="346075" h="828675">
                  <a:moveTo>
                    <a:pt x="0" y="0"/>
                  </a:moveTo>
                  <a:lnTo>
                    <a:pt x="3627" y="18796"/>
                  </a:lnTo>
                  <a:lnTo>
                    <a:pt x="9042" y="46132"/>
                  </a:lnTo>
                  <a:lnTo>
                    <a:pt x="15921" y="81210"/>
                  </a:lnTo>
                  <a:lnTo>
                    <a:pt x="24008" y="123125"/>
                  </a:lnTo>
                  <a:lnTo>
                    <a:pt x="33046" y="170968"/>
                  </a:lnTo>
                  <a:lnTo>
                    <a:pt x="42780" y="223832"/>
                  </a:lnTo>
                  <a:lnTo>
                    <a:pt x="52952" y="280808"/>
                  </a:lnTo>
                  <a:lnTo>
                    <a:pt x="63307" y="340990"/>
                  </a:lnTo>
                  <a:lnTo>
                    <a:pt x="73588" y="403470"/>
                  </a:lnTo>
                  <a:lnTo>
                    <a:pt x="81619" y="454507"/>
                  </a:lnTo>
                  <a:lnTo>
                    <a:pt x="73508" y="401978"/>
                  </a:lnTo>
                  <a:lnTo>
                    <a:pt x="63208" y="339120"/>
                  </a:lnTo>
                  <a:lnTo>
                    <a:pt x="52837" y="278617"/>
                  </a:lnTo>
                  <a:lnTo>
                    <a:pt x="42655" y="221407"/>
                  </a:lnTo>
                  <a:lnTo>
                    <a:pt x="32918" y="168428"/>
                  </a:lnTo>
                  <a:lnTo>
                    <a:pt x="23886" y="120616"/>
                  </a:lnTo>
                  <a:lnTo>
                    <a:pt x="15816" y="78909"/>
                  </a:lnTo>
                  <a:lnTo>
                    <a:pt x="3593" y="17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91766" y="6399545"/>
              <a:ext cx="344805" cy="1097280"/>
            </a:xfrm>
            <a:custGeom>
              <a:avLst/>
              <a:gdLst/>
              <a:ahLst/>
              <a:cxnLst/>
              <a:rect l="l" t="t" r="r" b="b"/>
              <a:pathLst>
                <a:path w="344805" h="1097279">
                  <a:moveTo>
                    <a:pt x="244119" y="0"/>
                  </a:moveTo>
                  <a:lnTo>
                    <a:pt x="211085" y="23369"/>
                  </a:lnTo>
                  <a:lnTo>
                    <a:pt x="171519" y="48766"/>
                  </a:lnTo>
                  <a:lnTo>
                    <a:pt x="125360" y="75372"/>
                  </a:lnTo>
                  <a:lnTo>
                    <a:pt x="72550" y="102366"/>
                  </a:lnTo>
                  <a:lnTo>
                    <a:pt x="13030" y="128930"/>
                  </a:lnTo>
                  <a:lnTo>
                    <a:pt x="8654" y="154967"/>
                  </a:lnTo>
                  <a:lnTo>
                    <a:pt x="5838" y="175253"/>
                  </a:lnTo>
                  <a:lnTo>
                    <a:pt x="3361" y="200235"/>
                  </a:lnTo>
                  <a:lnTo>
                    <a:pt x="0" y="240360"/>
                  </a:lnTo>
                  <a:lnTo>
                    <a:pt x="3635" y="258126"/>
                  </a:lnTo>
                  <a:lnTo>
                    <a:pt x="9007" y="284810"/>
                  </a:lnTo>
                  <a:lnTo>
                    <a:pt x="23928" y="361181"/>
                  </a:lnTo>
                  <a:lnTo>
                    <a:pt x="32960" y="408992"/>
                  </a:lnTo>
                  <a:lnTo>
                    <a:pt x="42697" y="461972"/>
                  </a:lnTo>
                  <a:lnTo>
                    <a:pt x="52879" y="519182"/>
                  </a:lnTo>
                  <a:lnTo>
                    <a:pt x="63250" y="579685"/>
                  </a:lnTo>
                  <a:lnTo>
                    <a:pt x="73550" y="642543"/>
                  </a:lnTo>
                  <a:lnTo>
                    <a:pt x="83522" y="706818"/>
                  </a:lnTo>
                  <a:lnTo>
                    <a:pt x="92908" y="771575"/>
                  </a:lnTo>
                  <a:lnTo>
                    <a:pt x="101450" y="835874"/>
                  </a:lnTo>
                  <a:lnTo>
                    <a:pt x="108889" y="898779"/>
                  </a:lnTo>
                  <a:lnTo>
                    <a:pt x="113943" y="948182"/>
                  </a:lnTo>
                  <a:lnTo>
                    <a:pt x="117960" y="995600"/>
                  </a:lnTo>
                  <a:lnTo>
                    <a:pt x="120802" y="1040546"/>
                  </a:lnTo>
                  <a:lnTo>
                    <a:pt x="122326" y="1082535"/>
                  </a:lnTo>
                  <a:lnTo>
                    <a:pt x="122351" y="1083703"/>
                  </a:lnTo>
                  <a:lnTo>
                    <a:pt x="126524" y="1085003"/>
                  </a:lnTo>
                  <a:lnTo>
                    <a:pt x="175539" y="1094333"/>
                  </a:lnTo>
                  <a:lnTo>
                    <a:pt x="215772" y="1096835"/>
                  </a:lnTo>
                  <a:lnTo>
                    <a:pt x="242992" y="1095514"/>
                  </a:lnTo>
                  <a:lnTo>
                    <a:pt x="297557" y="1082535"/>
                  </a:lnTo>
                  <a:lnTo>
                    <a:pt x="339595" y="887397"/>
                  </a:lnTo>
                  <a:lnTo>
                    <a:pt x="344182" y="757099"/>
                  </a:lnTo>
                  <a:lnTo>
                    <a:pt x="336159" y="615431"/>
                  </a:lnTo>
                  <a:lnTo>
                    <a:pt x="314731" y="399630"/>
                  </a:lnTo>
                  <a:lnTo>
                    <a:pt x="309189" y="351351"/>
                  </a:lnTo>
                  <a:lnTo>
                    <a:pt x="302807" y="302377"/>
                  </a:lnTo>
                  <a:lnTo>
                    <a:pt x="295535" y="252816"/>
                  </a:lnTo>
                  <a:lnTo>
                    <a:pt x="287326" y="202777"/>
                  </a:lnTo>
                  <a:lnTo>
                    <a:pt x="278129" y="152368"/>
                  </a:lnTo>
                  <a:lnTo>
                    <a:pt x="267895" y="101697"/>
                  </a:lnTo>
                  <a:lnTo>
                    <a:pt x="256574" y="50871"/>
                  </a:lnTo>
                  <a:lnTo>
                    <a:pt x="244119" y="0"/>
                  </a:lnTo>
                  <a:close/>
                </a:path>
              </a:pathLst>
            </a:custGeom>
            <a:solidFill>
              <a:srgbClr val="7F6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95578" y="5851067"/>
              <a:ext cx="35560" cy="217804"/>
            </a:xfrm>
            <a:custGeom>
              <a:avLst/>
              <a:gdLst/>
              <a:ahLst/>
              <a:cxnLst/>
              <a:rect l="l" t="t" r="r" b="b"/>
              <a:pathLst>
                <a:path w="35559" h="217804">
                  <a:moveTo>
                    <a:pt x="18427" y="4114"/>
                  </a:moveTo>
                  <a:lnTo>
                    <a:pt x="14300" y="0"/>
                  </a:lnTo>
                  <a:lnTo>
                    <a:pt x="4127" y="0"/>
                  </a:lnTo>
                  <a:lnTo>
                    <a:pt x="0" y="4114"/>
                  </a:lnTo>
                  <a:lnTo>
                    <a:pt x="0" y="9207"/>
                  </a:lnTo>
                  <a:lnTo>
                    <a:pt x="0" y="14300"/>
                  </a:lnTo>
                  <a:lnTo>
                    <a:pt x="4127" y="18415"/>
                  </a:lnTo>
                  <a:lnTo>
                    <a:pt x="14300" y="18415"/>
                  </a:lnTo>
                  <a:lnTo>
                    <a:pt x="18427" y="14300"/>
                  </a:lnTo>
                  <a:lnTo>
                    <a:pt x="18427" y="4114"/>
                  </a:lnTo>
                  <a:close/>
                </a:path>
                <a:path w="35559" h="217804">
                  <a:moveTo>
                    <a:pt x="33159" y="103606"/>
                  </a:moveTo>
                  <a:lnTo>
                    <a:pt x="29032" y="99491"/>
                  </a:lnTo>
                  <a:lnTo>
                    <a:pt x="18859" y="99491"/>
                  </a:lnTo>
                  <a:lnTo>
                    <a:pt x="14732" y="103606"/>
                  </a:lnTo>
                  <a:lnTo>
                    <a:pt x="14732" y="108699"/>
                  </a:lnTo>
                  <a:lnTo>
                    <a:pt x="14732" y="113792"/>
                  </a:lnTo>
                  <a:lnTo>
                    <a:pt x="18859" y="117906"/>
                  </a:lnTo>
                  <a:lnTo>
                    <a:pt x="29032" y="117906"/>
                  </a:lnTo>
                  <a:lnTo>
                    <a:pt x="33159" y="113792"/>
                  </a:lnTo>
                  <a:lnTo>
                    <a:pt x="33159" y="103606"/>
                  </a:lnTo>
                  <a:close/>
                </a:path>
                <a:path w="35559" h="217804">
                  <a:moveTo>
                    <a:pt x="35013" y="203098"/>
                  </a:moveTo>
                  <a:lnTo>
                    <a:pt x="30886" y="198983"/>
                  </a:lnTo>
                  <a:lnTo>
                    <a:pt x="20713" y="198983"/>
                  </a:lnTo>
                  <a:lnTo>
                    <a:pt x="16586" y="203098"/>
                  </a:lnTo>
                  <a:lnTo>
                    <a:pt x="16586" y="208191"/>
                  </a:lnTo>
                  <a:lnTo>
                    <a:pt x="16586" y="213283"/>
                  </a:lnTo>
                  <a:lnTo>
                    <a:pt x="20713" y="217398"/>
                  </a:lnTo>
                  <a:lnTo>
                    <a:pt x="30886" y="217398"/>
                  </a:lnTo>
                  <a:lnTo>
                    <a:pt x="35013" y="213283"/>
                  </a:lnTo>
                  <a:lnTo>
                    <a:pt x="35013" y="203098"/>
                  </a:lnTo>
                  <a:close/>
                </a:path>
              </a:pathLst>
            </a:custGeom>
            <a:solidFill>
              <a:srgbClr val="3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0666" y="5291906"/>
              <a:ext cx="210185" cy="433070"/>
            </a:xfrm>
            <a:custGeom>
              <a:avLst/>
              <a:gdLst/>
              <a:ahLst/>
              <a:cxnLst/>
              <a:rect l="l" t="t" r="r" b="b"/>
              <a:pathLst>
                <a:path w="210184" h="433070">
                  <a:moveTo>
                    <a:pt x="135799" y="0"/>
                  </a:moveTo>
                  <a:lnTo>
                    <a:pt x="85680" y="4547"/>
                  </a:lnTo>
                  <a:lnTo>
                    <a:pt x="26812" y="55063"/>
                  </a:lnTo>
                  <a:lnTo>
                    <a:pt x="7463" y="98979"/>
                  </a:lnTo>
                  <a:lnTo>
                    <a:pt x="920" y="151956"/>
                  </a:lnTo>
                  <a:lnTo>
                    <a:pt x="978" y="209129"/>
                  </a:lnTo>
                  <a:lnTo>
                    <a:pt x="0" y="266647"/>
                  </a:lnTo>
                  <a:lnTo>
                    <a:pt x="402" y="323474"/>
                  </a:lnTo>
                  <a:lnTo>
                    <a:pt x="4603" y="378575"/>
                  </a:lnTo>
                  <a:lnTo>
                    <a:pt x="18518" y="417618"/>
                  </a:lnTo>
                  <a:lnTo>
                    <a:pt x="43964" y="432577"/>
                  </a:lnTo>
                  <a:lnTo>
                    <a:pt x="77205" y="431869"/>
                  </a:lnTo>
                  <a:lnTo>
                    <a:pt x="114509" y="423914"/>
                  </a:lnTo>
                  <a:lnTo>
                    <a:pt x="166733" y="409419"/>
                  </a:lnTo>
                  <a:lnTo>
                    <a:pt x="184400" y="388157"/>
                  </a:lnTo>
                  <a:lnTo>
                    <a:pt x="167744" y="345340"/>
                  </a:lnTo>
                  <a:lnTo>
                    <a:pt x="116998" y="266180"/>
                  </a:lnTo>
                  <a:lnTo>
                    <a:pt x="92524" y="272775"/>
                  </a:lnTo>
                  <a:lnTo>
                    <a:pt x="75998" y="251213"/>
                  </a:lnTo>
                  <a:lnTo>
                    <a:pt x="69837" y="218249"/>
                  </a:lnTo>
                  <a:lnTo>
                    <a:pt x="76460" y="190640"/>
                  </a:lnTo>
                  <a:lnTo>
                    <a:pt x="87430" y="176304"/>
                  </a:lnTo>
                  <a:lnTo>
                    <a:pt x="95118" y="172678"/>
                  </a:lnTo>
                  <a:lnTo>
                    <a:pt x="103151" y="180798"/>
                  </a:lnTo>
                  <a:lnTo>
                    <a:pt x="115157" y="201702"/>
                  </a:lnTo>
                  <a:lnTo>
                    <a:pt x="178545" y="170237"/>
                  </a:lnTo>
                  <a:lnTo>
                    <a:pt x="207735" y="143434"/>
                  </a:lnTo>
                  <a:lnTo>
                    <a:pt x="209981" y="106611"/>
                  </a:lnTo>
                  <a:lnTo>
                    <a:pt x="192538" y="45085"/>
                  </a:lnTo>
                  <a:lnTo>
                    <a:pt x="186982" y="35124"/>
                  </a:lnTo>
                  <a:lnTo>
                    <a:pt x="168817" y="15144"/>
                  </a:lnTo>
                  <a:lnTo>
                    <a:pt x="135799" y="0"/>
                  </a:lnTo>
                  <a:close/>
                </a:path>
              </a:pathLst>
            </a:custGeom>
            <a:solidFill>
              <a:srgbClr val="C68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04760" y="5421363"/>
              <a:ext cx="193040" cy="31115"/>
            </a:xfrm>
            <a:custGeom>
              <a:avLst/>
              <a:gdLst/>
              <a:ahLst/>
              <a:cxnLst/>
              <a:rect l="l" t="t" r="r" b="b"/>
              <a:pathLst>
                <a:path w="193040" h="31114">
                  <a:moveTo>
                    <a:pt x="77165" y="20713"/>
                  </a:moveTo>
                  <a:lnTo>
                    <a:pt x="59220" y="4330"/>
                  </a:lnTo>
                  <a:lnTo>
                    <a:pt x="35445" y="0"/>
                  </a:lnTo>
                  <a:lnTo>
                    <a:pt x="13246" y="7797"/>
                  </a:lnTo>
                  <a:lnTo>
                    <a:pt x="0" y="27762"/>
                  </a:lnTo>
                  <a:lnTo>
                    <a:pt x="19710" y="19913"/>
                  </a:lnTo>
                  <a:lnTo>
                    <a:pt x="38366" y="17132"/>
                  </a:lnTo>
                  <a:lnTo>
                    <a:pt x="57124" y="17907"/>
                  </a:lnTo>
                  <a:lnTo>
                    <a:pt x="77165" y="20713"/>
                  </a:lnTo>
                  <a:close/>
                </a:path>
                <a:path w="193040" h="31114">
                  <a:moveTo>
                    <a:pt x="192786" y="30594"/>
                  </a:moveTo>
                  <a:lnTo>
                    <a:pt x="155663" y="6413"/>
                  </a:lnTo>
                  <a:lnTo>
                    <a:pt x="146126" y="8826"/>
                  </a:lnTo>
                  <a:lnTo>
                    <a:pt x="137985" y="14033"/>
                  </a:lnTo>
                  <a:lnTo>
                    <a:pt x="132473" y="21971"/>
                  </a:lnTo>
                  <a:lnTo>
                    <a:pt x="146761" y="19545"/>
                  </a:lnTo>
                  <a:lnTo>
                    <a:pt x="159435" y="20091"/>
                  </a:lnTo>
                  <a:lnTo>
                    <a:pt x="171577" y="22987"/>
                  </a:lnTo>
                  <a:lnTo>
                    <a:pt x="184327" y="27635"/>
                  </a:lnTo>
                  <a:lnTo>
                    <a:pt x="189598" y="29819"/>
                  </a:lnTo>
                  <a:lnTo>
                    <a:pt x="192786" y="30594"/>
                  </a:lnTo>
                  <a:close/>
                </a:path>
              </a:pathLst>
            </a:custGeom>
            <a:solidFill>
              <a:srgbClr val="A87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4260" y="6142091"/>
              <a:ext cx="98425" cy="106680"/>
            </a:xfrm>
            <a:custGeom>
              <a:avLst/>
              <a:gdLst/>
              <a:ahLst/>
              <a:cxnLst/>
              <a:rect l="l" t="t" r="r" b="b"/>
              <a:pathLst>
                <a:path w="98425" h="106679">
                  <a:moveTo>
                    <a:pt x="84480" y="0"/>
                  </a:moveTo>
                  <a:lnTo>
                    <a:pt x="0" y="65163"/>
                  </a:lnTo>
                  <a:lnTo>
                    <a:pt x="36207" y="106197"/>
                  </a:lnTo>
                  <a:lnTo>
                    <a:pt x="98259" y="36817"/>
                  </a:lnTo>
                  <a:lnTo>
                    <a:pt x="84480" y="0"/>
                  </a:lnTo>
                  <a:close/>
                </a:path>
              </a:pathLst>
            </a:custGeom>
            <a:solidFill>
              <a:srgbClr val="3F44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2238" y="12"/>
            <a:ext cx="525145" cy="1104900"/>
          </a:xfrm>
          <a:custGeom>
            <a:avLst/>
            <a:gdLst/>
            <a:ahLst/>
            <a:cxnLst/>
            <a:rect l="l" t="t" r="r" b="b"/>
            <a:pathLst>
              <a:path w="525145" h="1104900">
                <a:moveTo>
                  <a:pt x="524789" y="0"/>
                </a:moveTo>
                <a:lnTo>
                  <a:pt x="0" y="0"/>
                </a:lnTo>
                <a:lnTo>
                  <a:pt x="0" y="1104900"/>
                </a:lnTo>
                <a:lnTo>
                  <a:pt x="524789" y="1104900"/>
                </a:lnTo>
                <a:lnTo>
                  <a:pt x="52478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8401" y="0"/>
            <a:ext cx="525145" cy="602615"/>
          </a:xfrm>
          <a:custGeom>
            <a:avLst/>
            <a:gdLst/>
            <a:ahLst/>
            <a:cxnLst/>
            <a:rect l="l" t="t" r="r" b="b"/>
            <a:pathLst>
              <a:path w="525145" h="602615">
                <a:moveTo>
                  <a:pt x="524789" y="0"/>
                </a:moveTo>
                <a:lnTo>
                  <a:pt x="0" y="0"/>
                </a:lnTo>
                <a:lnTo>
                  <a:pt x="0" y="602284"/>
                </a:lnTo>
                <a:lnTo>
                  <a:pt x="524789" y="602284"/>
                </a:lnTo>
                <a:lnTo>
                  <a:pt x="524789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4551" y="12"/>
            <a:ext cx="525145" cy="1104900"/>
          </a:xfrm>
          <a:custGeom>
            <a:avLst/>
            <a:gdLst/>
            <a:ahLst/>
            <a:cxnLst/>
            <a:rect l="l" t="t" r="r" b="b"/>
            <a:pathLst>
              <a:path w="525145" h="1104900">
                <a:moveTo>
                  <a:pt x="524789" y="0"/>
                </a:moveTo>
                <a:lnTo>
                  <a:pt x="0" y="0"/>
                </a:lnTo>
                <a:lnTo>
                  <a:pt x="0" y="1104900"/>
                </a:lnTo>
                <a:lnTo>
                  <a:pt x="524789" y="1104900"/>
                </a:lnTo>
                <a:lnTo>
                  <a:pt x="524789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6315" y="700621"/>
            <a:ext cx="525145" cy="404495"/>
          </a:xfrm>
          <a:custGeom>
            <a:avLst/>
            <a:gdLst/>
            <a:ahLst/>
            <a:cxnLst/>
            <a:rect l="l" t="t" r="r" b="b"/>
            <a:pathLst>
              <a:path w="525145" h="404494">
                <a:moveTo>
                  <a:pt x="524789" y="0"/>
                </a:moveTo>
                <a:lnTo>
                  <a:pt x="0" y="0"/>
                </a:lnTo>
                <a:lnTo>
                  <a:pt x="0" y="404279"/>
                </a:lnTo>
                <a:lnTo>
                  <a:pt x="524789" y="404279"/>
                </a:lnTo>
                <a:lnTo>
                  <a:pt x="524789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8798" y="0"/>
            <a:ext cx="516890" cy="1018540"/>
          </a:xfrm>
          <a:custGeom>
            <a:avLst/>
            <a:gdLst/>
            <a:ahLst/>
            <a:cxnLst/>
            <a:rect l="l" t="t" r="r" b="b"/>
            <a:pathLst>
              <a:path w="516889" h="1018540">
                <a:moveTo>
                  <a:pt x="0" y="0"/>
                </a:moveTo>
                <a:lnTo>
                  <a:pt x="0" y="1018451"/>
                </a:lnTo>
                <a:lnTo>
                  <a:pt x="516864" y="1018451"/>
                </a:lnTo>
                <a:lnTo>
                  <a:pt x="516864" y="0"/>
                </a:lnTo>
              </a:path>
            </a:pathLst>
          </a:custGeom>
          <a:ln w="25400">
            <a:solidFill>
              <a:srgbClr val="007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7861" y="3571214"/>
            <a:ext cx="2074545" cy="485775"/>
          </a:xfrm>
          <a:custGeom>
            <a:avLst/>
            <a:gdLst/>
            <a:ahLst/>
            <a:cxnLst/>
            <a:rect l="l" t="t" r="r" b="b"/>
            <a:pathLst>
              <a:path w="2074545" h="485775">
                <a:moveTo>
                  <a:pt x="2074138" y="0"/>
                </a:moveTo>
                <a:lnTo>
                  <a:pt x="0" y="0"/>
                </a:lnTo>
                <a:lnTo>
                  <a:pt x="0" y="485279"/>
                </a:lnTo>
                <a:lnTo>
                  <a:pt x="2074138" y="485279"/>
                </a:lnTo>
                <a:lnTo>
                  <a:pt x="2074138" y="0"/>
                </a:lnTo>
                <a:close/>
              </a:path>
            </a:pathLst>
          </a:custGeom>
          <a:solidFill>
            <a:srgbClr val="6E4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115" y="3274653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30" y="0"/>
                </a:lnTo>
              </a:path>
            </a:pathLst>
          </a:custGeom>
          <a:ln w="63500">
            <a:solidFill>
              <a:srgbClr val="003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7299" y="531881"/>
            <a:ext cx="38735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Aposentadoria </a:t>
            </a:r>
            <a:r>
              <a:rPr sz="4200" dirty="0"/>
              <a:t>voluntária</a:t>
            </a:r>
            <a:r>
              <a:rPr sz="4200" spc="-165" dirty="0"/>
              <a:t> </a:t>
            </a:r>
            <a:r>
              <a:rPr sz="4200" spc="-25" dirty="0"/>
              <a:t>dos</a:t>
            </a:r>
            <a:endParaRPr sz="4200"/>
          </a:p>
        </p:txBody>
      </p:sp>
      <p:sp>
        <p:nvSpPr>
          <p:cNvPr id="11" name="object 11"/>
          <p:cNvSpPr txBox="1"/>
          <p:nvPr/>
        </p:nvSpPr>
        <p:spPr>
          <a:xfrm>
            <a:off x="797299" y="1812041"/>
            <a:ext cx="47732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 err="1">
                <a:solidFill>
                  <a:srgbClr val="429EA5"/>
                </a:solidFill>
                <a:latin typeface="Utopia Std Black Headline"/>
                <a:cs typeface="Utopia Std Black Headline"/>
              </a:rPr>
              <a:t>Professores</a:t>
            </a:r>
            <a:endParaRPr sz="4200" dirty="0">
              <a:latin typeface="Utopia Std Black Headline"/>
              <a:cs typeface="Utopia Std Black Headlin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7299" y="3346940"/>
            <a:ext cx="26511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profissional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 do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magistério.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É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vedada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conversão</a:t>
            </a:r>
            <a:r>
              <a:rPr sz="1400" spc="-1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-1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tempo</a:t>
            </a:r>
            <a:r>
              <a:rPr sz="1400" spc="-1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1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magistério</a:t>
            </a:r>
            <a:r>
              <a:rPr sz="1400" spc="-1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tempo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comum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vice-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versa.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7299" y="4239020"/>
            <a:ext cx="2651125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Cálculo</a:t>
            </a:r>
            <a:r>
              <a:rPr sz="1400" b="1" spc="-2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dos</a:t>
            </a:r>
            <a:r>
              <a:rPr sz="1400" b="1" spc="-4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proventos:</a:t>
            </a:r>
            <a:r>
              <a:rPr sz="1400" b="1" spc="2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Será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60%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da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média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aritmética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simples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100%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das</a:t>
            </a:r>
            <a:r>
              <a:rPr sz="1400" spc="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contribuições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desde</a:t>
            </a:r>
            <a:r>
              <a:rPr sz="1400" spc="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julho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1994,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acréscimo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2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pontos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percentuais</a:t>
            </a:r>
            <a:r>
              <a:rPr sz="1400" spc="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para</a:t>
            </a:r>
            <a:r>
              <a:rPr sz="1400" spc="1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cada</a:t>
            </a:r>
            <a:r>
              <a:rPr sz="1400" spc="1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ano</a:t>
            </a:r>
            <a:r>
              <a:rPr sz="1400" spc="1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1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con-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tribuição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exceder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tempo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20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anos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contribuição.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7299" y="5984541"/>
            <a:ext cx="2651125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Poderão</a:t>
            </a:r>
            <a:r>
              <a:rPr sz="1400" spc="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ser</a:t>
            </a:r>
            <a:r>
              <a:rPr sz="1400" spc="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excluídas</a:t>
            </a:r>
            <a:r>
              <a:rPr sz="1400" spc="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da</a:t>
            </a:r>
            <a:r>
              <a:rPr sz="1400" spc="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média</a:t>
            </a:r>
            <a:r>
              <a:rPr sz="1400" spc="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as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contribuições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resultem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redu-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ção</a:t>
            </a:r>
            <a:r>
              <a:rPr sz="1400" spc="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valor</a:t>
            </a:r>
            <a:r>
              <a:rPr sz="1400" spc="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benefício,</a:t>
            </a:r>
            <a:r>
              <a:rPr sz="1400" spc="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desde</a:t>
            </a:r>
            <a:r>
              <a:rPr sz="1400" spc="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mantido</a:t>
            </a:r>
            <a:r>
              <a:rPr sz="1400" spc="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tempo</a:t>
            </a:r>
            <a:r>
              <a:rPr sz="1400" spc="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mínimo</a:t>
            </a:r>
            <a:r>
              <a:rPr sz="1400" spc="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contri-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buição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exigido,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vedada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utilização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tempo</a:t>
            </a:r>
            <a:r>
              <a:rPr sz="1400" spc="8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excluído</a:t>
            </a:r>
            <a:r>
              <a:rPr sz="1400" spc="8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para</a:t>
            </a:r>
            <a:r>
              <a:rPr sz="1400" spc="8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qualquer</a:t>
            </a:r>
            <a:r>
              <a:rPr sz="1400" spc="8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finali-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dade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previdenciária.</a:t>
            </a:r>
            <a:endParaRPr sz="1400" dirty="0">
              <a:latin typeface="Utopia Std"/>
              <a:cs typeface="Utopia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7299" y="7730060"/>
            <a:ext cx="2651125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Observação:</a:t>
            </a:r>
            <a:r>
              <a:rPr sz="1400" b="1" spc="5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Os</a:t>
            </a:r>
            <a:r>
              <a:rPr sz="1400" spc="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salários</a:t>
            </a:r>
            <a:r>
              <a:rPr sz="1400" spc="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con-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tribuição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serão</a:t>
            </a:r>
            <a:r>
              <a:rPr sz="1400" spc="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reajustados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ou</a:t>
            </a:r>
            <a:r>
              <a:rPr sz="1400" spc="3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atua-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lizados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mês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mês,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acordo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a </a:t>
            </a:r>
            <a:r>
              <a:rPr sz="1400" spc="-75" dirty="0">
                <a:solidFill>
                  <a:srgbClr val="231F20"/>
                </a:solidFill>
                <a:latin typeface="Utopia Std"/>
                <a:cs typeface="Utopia Std"/>
              </a:rPr>
              <a:t>variação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Utopia Std"/>
                <a:cs typeface="Utopia Std"/>
              </a:rPr>
              <a:t>integral</a:t>
            </a:r>
            <a:r>
              <a:rPr sz="1400" spc="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Utopia Std"/>
                <a:cs typeface="Utopia Std"/>
              </a:rPr>
              <a:t>índice</a:t>
            </a:r>
            <a:r>
              <a:rPr sz="1400" spc="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fixado</a:t>
            </a:r>
            <a:r>
              <a:rPr sz="1400" spc="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para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atualização</a:t>
            </a:r>
            <a:r>
              <a:rPr sz="1400" spc="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dos</a:t>
            </a:r>
            <a:r>
              <a:rPr sz="1400" spc="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salários</a:t>
            </a:r>
            <a:r>
              <a:rPr sz="1400" spc="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contri-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buição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considerados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no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cálculo</a:t>
            </a:r>
            <a:r>
              <a:rPr sz="1400" spc="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dos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benefícios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RGPS.</a:t>
            </a:r>
            <a:endParaRPr sz="1400" dirty="0">
              <a:latin typeface="Utopia Std"/>
              <a:cs typeface="Utopia St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27300" y="9475580"/>
            <a:ext cx="2651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Reajuste:</a:t>
            </a:r>
            <a:r>
              <a:rPr sz="1400" b="1" spc="2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De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acordo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os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índi-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ces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utilizados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pelo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INSS.</a:t>
            </a:r>
            <a:endParaRPr sz="1400" dirty="0">
              <a:latin typeface="Utopia Std"/>
              <a:cs typeface="Utopia Std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122" y="3373425"/>
            <a:ext cx="3067796" cy="255032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73700" y="6019849"/>
            <a:ext cx="2818130" cy="21990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400"/>
              </a:spcBef>
            </a:pP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25</a:t>
            </a:r>
            <a:r>
              <a:rPr sz="19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anos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de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contribuição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exclusivamente</a:t>
            </a:r>
            <a:r>
              <a:rPr sz="1900" b="1" spc="-7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spc="-2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no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efetivo</a:t>
            </a:r>
            <a:r>
              <a:rPr sz="1900" b="1" spc="-5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exercício</a:t>
            </a:r>
            <a:r>
              <a:rPr sz="1900" b="1" spc="-5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spc="-2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das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funções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do</a:t>
            </a:r>
            <a:r>
              <a:rPr sz="1900" b="1" spc="1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magistério</a:t>
            </a:r>
            <a:endParaRPr sz="1900" dirty="0">
              <a:latin typeface="Utopia Std Black Headline"/>
              <a:cs typeface="Utopia Std Black Headline"/>
            </a:endParaRPr>
          </a:p>
          <a:p>
            <a:pPr marL="12700" marR="655955">
              <a:lnSpc>
                <a:spcPts val="2000"/>
              </a:lnSpc>
              <a:spcBef>
                <a:spcPts val="1415"/>
              </a:spcBef>
            </a:pP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10</a:t>
            </a:r>
            <a:r>
              <a:rPr sz="19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anos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no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spc="-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serviço público</a:t>
            </a:r>
            <a:endParaRPr sz="1900" dirty="0">
              <a:latin typeface="Utopia Std Black Headline"/>
              <a:cs typeface="Utopia Std Black Headline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5</a:t>
            </a:r>
            <a:r>
              <a:rPr sz="1900" b="1" spc="5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anos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no</a:t>
            </a:r>
            <a:r>
              <a:rPr sz="1900" b="1" spc="1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 </a:t>
            </a:r>
            <a:r>
              <a:rPr sz="1900" b="1" spc="-20" dirty="0">
                <a:solidFill>
                  <a:srgbClr val="003471"/>
                </a:solidFill>
                <a:latin typeface="Utopia Std Black Headline"/>
                <a:cs typeface="Utopia Std Black Headline"/>
              </a:rPr>
              <a:t>cargo</a:t>
            </a:r>
            <a:endParaRPr sz="1900" dirty="0">
              <a:latin typeface="Utopia Std Black Headline"/>
              <a:cs typeface="Utopia Std Black Headlin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2438" y="3518688"/>
            <a:ext cx="150368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57</a:t>
            </a:r>
            <a:r>
              <a:rPr sz="315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150" b="1" spc="-2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anos</a:t>
            </a:r>
            <a:endParaRPr sz="3150" dirty="0">
              <a:latin typeface="Utopia Std Black Headline"/>
              <a:cs typeface="Utopia Std Black Headlin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3238" y="4651301"/>
            <a:ext cx="150368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60</a:t>
            </a:r>
            <a:r>
              <a:rPr sz="315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150" b="1" spc="-2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anos</a:t>
            </a:r>
            <a:endParaRPr sz="3150" dirty="0">
              <a:latin typeface="Utopia Std Black Headline"/>
              <a:cs typeface="Utopia Std Black Headline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436" y="6087086"/>
            <a:ext cx="236246" cy="17521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436" y="7294513"/>
            <a:ext cx="236246" cy="17521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436" y="7987317"/>
            <a:ext cx="236246" cy="17521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44500" y="8417034"/>
            <a:ext cx="3420745" cy="179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Importante!</a:t>
            </a:r>
            <a:r>
              <a:rPr sz="1400" b="1" spc="-114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-1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servidor</a:t>
            </a:r>
            <a:r>
              <a:rPr sz="1400" spc="-1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precisa</a:t>
            </a:r>
            <a:r>
              <a:rPr sz="1400" spc="-1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estar</a:t>
            </a:r>
            <a:r>
              <a:rPr sz="1400" spc="-1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8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em</a:t>
            </a:r>
            <a:r>
              <a:rPr sz="1400" b="1" spc="-4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efetivo</a:t>
            </a:r>
            <a:r>
              <a:rPr sz="1400" b="1" spc="-4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exercício</a:t>
            </a:r>
            <a:r>
              <a:rPr sz="1400" b="1" spc="-4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do</a:t>
            </a:r>
            <a:r>
              <a:rPr sz="1400" b="1" spc="-4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6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magistério</a:t>
            </a:r>
            <a:r>
              <a:rPr sz="1400" b="1" spc="-4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60" dirty="0" err="1">
                <a:solidFill>
                  <a:srgbClr val="231F20"/>
                </a:solidFill>
                <a:latin typeface="Utopia Std Black Headline"/>
                <a:cs typeface="Utopia Std Black Headline"/>
              </a:rPr>
              <a:t>na</a:t>
            </a:r>
            <a:r>
              <a:rPr sz="1400" b="1" spc="-4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55" dirty="0" err="1">
                <a:solidFill>
                  <a:srgbClr val="231F20"/>
                </a:solidFill>
                <a:latin typeface="Utopia Std Black Headline"/>
                <a:cs typeface="Utopia Std Black Headline"/>
              </a:rPr>
              <a:t>Educação</a:t>
            </a:r>
            <a:r>
              <a:rPr sz="1400" b="1" spc="1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Infantil,</a:t>
            </a:r>
            <a:r>
              <a:rPr sz="1400" b="1" spc="1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Ensino</a:t>
            </a:r>
            <a:r>
              <a:rPr sz="1400" b="1" spc="1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Fundamental</a:t>
            </a:r>
            <a:r>
              <a:rPr sz="1400" b="1" spc="1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4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e</a:t>
            </a:r>
            <a:r>
              <a:rPr sz="1400" b="1" spc="-1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6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Médio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.</a:t>
            </a:r>
            <a:r>
              <a:rPr sz="1400" spc="1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Não</a:t>
            </a:r>
            <a:r>
              <a:rPr sz="1400" spc="1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se</a:t>
            </a:r>
            <a:r>
              <a:rPr sz="1400" spc="1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beneficiam</a:t>
            </a:r>
            <a:r>
              <a:rPr sz="1400" spc="1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da</a:t>
            </a:r>
            <a:r>
              <a:rPr sz="1400" spc="1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redução</a:t>
            </a:r>
            <a:r>
              <a:rPr sz="1400" spc="17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da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idade</a:t>
            </a:r>
            <a:r>
              <a:rPr sz="1400" spc="-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os</a:t>
            </a:r>
            <a:r>
              <a:rPr sz="1400" spc="-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diretores</a:t>
            </a:r>
            <a:r>
              <a:rPr sz="1400" spc="-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-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os</a:t>
            </a:r>
            <a:r>
              <a:rPr sz="1400" spc="-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servidores</a:t>
            </a:r>
            <a:r>
              <a:rPr sz="1400" spc="-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das</a:t>
            </a:r>
            <a:r>
              <a:rPr sz="1400" spc="-10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escolas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1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função</a:t>
            </a:r>
            <a:r>
              <a:rPr sz="1400" spc="1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meramente</a:t>
            </a:r>
            <a:r>
              <a:rPr sz="1400" spc="1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administrativas</a:t>
            </a:r>
            <a:r>
              <a:rPr sz="1400" spc="1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1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não</a:t>
            </a:r>
            <a:r>
              <a:rPr sz="1400" spc="1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Utopia Std"/>
                <a:cs typeface="Utopia Std"/>
              </a:rPr>
              <a:t>seja</a:t>
            </a:r>
            <a:r>
              <a:rPr sz="1400" spc="1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obrigatória</a:t>
            </a:r>
            <a:r>
              <a:rPr sz="1400" spc="1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1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participação</a:t>
            </a:r>
            <a:r>
              <a:rPr sz="1400" spc="1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endParaRPr sz="1400" dirty="0">
              <a:latin typeface="Utopia Std"/>
              <a:cs typeface="Utopia Std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35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1</a:t>
            </a:r>
            <a:r>
              <a:rPr lang="pt-BR" sz="135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2</a:t>
            </a:r>
            <a:r>
              <a:rPr sz="1350" b="1" spc="47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1350" b="1" spc="3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IMPES</a:t>
            </a:r>
            <a:endParaRPr sz="1350" spc="30" dirty="0"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09" y="0"/>
            <a:ext cx="7560309" cy="10692078"/>
            <a:chOff x="0" y="12"/>
            <a:chExt cx="7560309" cy="10692078"/>
          </a:xfrm>
        </p:grpSpPr>
        <p:sp>
          <p:nvSpPr>
            <p:cNvPr id="3" name="object 3"/>
            <p:cNvSpPr/>
            <p:nvPr/>
          </p:nvSpPr>
          <p:spPr>
            <a:xfrm>
              <a:off x="0" y="3242906"/>
              <a:ext cx="0" cy="7449184"/>
            </a:xfrm>
            <a:custGeom>
              <a:avLst/>
              <a:gdLst/>
              <a:ahLst/>
              <a:cxnLst/>
              <a:rect l="l" t="t" r="r" b="b"/>
              <a:pathLst>
                <a:path h="7449184">
                  <a:moveTo>
                    <a:pt x="0" y="7449099"/>
                  </a:moveTo>
                  <a:lnTo>
                    <a:pt x="0" y="0"/>
                  </a:lnTo>
                  <a:lnTo>
                    <a:pt x="0" y="7449099"/>
                  </a:lnTo>
                  <a:close/>
                </a:path>
              </a:pathLst>
            </a:custGeom>
            <a:solidFill>
              <a:srgbClr val="F1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7560309" cy="3242945"/>
            </a:xfrm>
            <a:custGeom>
              <a:avLst/>
              <a:gdLst/>
              <a:ahLst/>
              <a:cxnLst/>
              <a:rect l="l" t="t" r="r" b="b"/>
              <a:pathLst>
                <a:path w="7560309" h="3242945">
                  <a:moveTo>
                    <a:pt x="7559992" y="0"/>
                  </a:moveTo>
                  <a:lnTo>
                    <a:pt x="0" y="0"/>
                  </a:lnTo>
                  <a:lnTo>
                    <a:pt x="0" y="3242894"/>
                  </a:lnTo>
                  <a:lnTo>
                    <a:pt x="7559992" y="3242894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01332" y="265671"/>
              <a:ext cx="758825" cy="601980"/>
            </a:xfrm>
            <a:custGeom>
              <a:avLst/>
              <a:gdLst/>
              <a:ahLst/>
              <a:cxnLst/>
              <a:rect l="l" t="t" r="r" b="b"/>
              <a:pathLst>
                <a:path w="758825" h="601980">
                  <a:moveTo>
                    <a:pt x="758659" y="0"/>
                  </a:moveTo>
                  <a:lnTo>
                    <a:pt x="0" y="0"/>
                  </a:lnTo>
                  <a:lnTo>
                    <a:pt x="0" y="601472"/>
                  </a:lnTo>
                  <a:lnTo>
                    <a:pt x="758659" y="601472"/>
                  </a:lnTo>
                  <a:lnTo>
                    <a:pt x="758659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8489" y="1006259"/>
              <a:ext cx="341630" cy="601980"/>
            </a:xfrm>
            <a:custGeom>
              <a:avLst/>
              <a:gdLst/>
              <a:ahLst/>
              <a:cxnLst/>
              <a:rect l="l" t="t" r="r" b="b"/>
              <a:pathLst>
                <a:path w="341629" h="601980">
                  <a:moveTo>
                    <a:pt x="341502" y="0"/>
                  </a:moveTo>
                  <a:lnTo>
                    <a:pt x="0" y="0"/>
                  </a:lnTo>
                  <a:lnTo>
                    <a:pt x="0" y="601459"/>
                  </a:lnTo>
                  <a:lnTo>
                    <a:pt x="341502" y="601459"/>
                  </a:lnTo>
                  <a:lnTo>
                    <a:pt x="341502" y="0"/>
                  </a:lnTo>
                  <a:close/>
                </a:path>
              </a:pathLst>
            </a:custGeom>
            <a:solidFill>
              <a:srgbClr val="429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01332" y="1746821"/>
              <a:ext cx="758825" cy="601980"/>
            </a:xfrm>
            <a:custGeom>
              <a:avLst/>
              <a:gdLst/>
              <a:ahLst/>
              <a:cxnLst/>
              <a:rect l="l" t="t" r="r" b="b"/>
              <a:pathLst>
                <a:path w="758825" h="601980">
                  <a:moveTo>
                    <a:pt x="758659" y="0"/>
                  </a:moveTo>
                  <a:lnTo>
                    <a:pt x="0" y="0"/>
                  </a:lnTo>
                  <a:lnTo>
                    <a:pt x="0" y="601472"/>
                  </a:lnTo>
                  <a:lnTo>
                    <a:pt x="758659" y="601472"/>
                  </a:lnTo>
                  <a:lnTo>
                    <a:pt x="758659" y="0"/>
                  </a:lnTo>
                  <a:close/>
                </a:path>
              </a:pathLst>
            </a:custGeom>
            <a:solidFill>
              <a:srgbClr val="F1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01332" y="2493810"/>
              <a:ext cx="335915" cy="601980"/>
            </a:xfrm>
            <a:custGeom>
              <a:avLst/>
              <a:gdLst/>
              <a:ahLst/>
              <a:cxnLst/>
              <a:rect l="l" t="t" r="r" b="b"/>
              <a:pathLst>
                <a:path w="335915" h="601980">
                  <a:moveTo>
                    <a:pt x="335533" y="0"/>
                  </a:moveTo>
                  <a:lnTo>
                    <a:pt x="0" y="0"/>
                  </a:lnTo>
                  <a:lnTo>
                    <a:pt x="0" y="601472"/>
                  </a:lnTo>
                  <a:lnTo>
                    <a:pt x="335533" y="601472"/>
                  </a:lnTo>
                  <a:lnTo>
                    <a:pt x="335533" y="0"/>
                  </a:lnTo>
                  <a:close/>
                </a:path>
              </a:pathLst>
            </a:custGeom>
            <a:solidFill>
              <a:srgbClr val="007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694" y="168198"/>
              <a:ext cx="7187565" cy="10114915"/>
            </a:xfrm>
            <a:custGeom>
              <a:avLst/>
              <a:gdLst/>
              <a:ahLst/>
              <a:cxnLst/>
              <a:rect l="l" t="t" r="r" b="b"/>
              <a:pathLst>
                <a:path w="7187565" h="10114915">
                  <a:moveTo>
                    <a:pt x="7187311" y="0"/>
                  </a:moveTo>
                  <a:lnTo>
                    <a:pt x="6502552" y="0"/>
                  </a:lnTo>
                  <a:lnTo>
                    <a:pt x="6502552" y="596099"/>
                  </a:lnTo>
                  <a:lnTo>
                    <a:pt x="7187311" y="596099"/>
                  </a:lnTo>
                </a:path>
                <a:path w="7187565" h="10114915">
                  <a:moveTo>
                    <a:pt x="0" y="10114381"/>
                  </a:moveTo>
                  <a:lnTo>
                    <a:pt x="6832600" y="10114381"/>
                  </a:lnTo>
                  <a:lnTo>
                    <a:pt x="6832600" y="203784"/>
                  </a:lnTo>
                  <a:lnTo>
                    <a:pt x="0" y="203784"/>
                  </a:lnTo>
                  <a:lnTo>
                    <a:pt x="0" y="10114381"/>
                  </a:lnTo>
                  <a:close/>
                </a:path>
              </a:pathLst>
            </a:custGeom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88898" y="552574"/>
            <a:ext cx="5784952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APOSENTADORIA DOS SERVIDORES EXPOSTOS À AGENTES QUÍMICOS, FÍSICOS E BIOLÓGICOS</a:t>
            </a:r>
            <a:endParaRPr sz="3200" dirty="0"/>
          </a:p>
        </p:txBody>
      </p:sp>
      <p:grpSp>
        <p:nvGrpSpPr>
          <p:cNvPr id="23" name="object 23"/>
          <p:cNvGrpSpPr/>
          <p:nvPr/>
        </p:nvGrpSpPr>
        <p:grpSpPr>
          <a:xfrm>
            <a:off x="5751559" y="3227959"/>
            <a:ext cx="1568820" cy="2666360"/>
            <a:chOff x="2492499" y="3341174"/>
            <a:chExt cx="1456721" cy="2591853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8886" y="3341174"/>
              <a:ext cx="800334" cy="25918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2499" y="3341179"/>
              <a:ext cx="800330" cy="2591847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1D6F1D9B-BA2E-553E-4B31-7A3AD5790E3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2" y="3469247"/>
            <a:ext cx="4953170" cy="208796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1E8E1A17-FE18-2213-6063-32245D4E119C}"/>
              </a:ext>
            </a:extLst>
          </p:cNvPr>
          <p:cNvSpPr txBox="1"/>
          <p:nvPr/>
        </p:nvSpPr>
        <p:spPr>
          <a:xfrm>
            <a:off x="457253" y="5575004"/>
            <a:ext cx="3496284" cy="4438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 do Cálculo do benefício</a:t>
            </a:r>
            <a:r>
              <a:rPr lang="pt-BR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Aplicação da média aritmética simples de todas as remunerações utilizadas como base para as contribuições do servidor (a) aos Regimes de Previdência, próprio ou geral, a que esteve vinculado</a:t>
            </a:r>
            <a:r>
              <a:rPr lang="pt-BR" sz="100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correspondente a 100% (cem por cento)</a:t>
            </a: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todo o período contributivo desde a competência de julho de 1994 ou desde o início da contribuição, se posterior àquela competência.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 do benefício:</a:t>
            </a:r>
            <a:r>
              <a:rPr lang="pt-BR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valor do benefício de aposentadoria corresponderá a 60% (sessenta por cento) da média aritmética definida na forma prevista na lei, com acréscimo de 02 (dois) pontos percentuais para cada ano de contribuição que exceder o tempo de 20 (vinte) anos de contribuição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Reajuste do benefício:</a:t>
            </a:r>
            <a:r>
              <a:rPr lang="pt-BR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proventos das aposentadorias previstas acima, serão reajustados na mesma data que em que ocorrer o reajuste do Regime Geral de Previdência Social (INSS), conforme §8º do art.40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C.F 1988.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37D7FCD-E977-36C9-036E-2C620FAD8079}"/>
              </a:ext>
            </a:extLst>
          </p:cNvPr>
          <p:cNvSpPr txBox="1"/>
          <p:nvPr/>
        </p:nvSpPr>
        <p:spPr>
          <a:xfrm>
            <a:off x="4387850" y="6032500"/>
            <a:ext cx="2734287" cy="185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Obs.: 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média a que se refere o texto acima</a:t>
            </a: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limitada ao valor máximo do salário de contribuição do Regime Geral de Previdência Social, para o servidor que ingressou no serviço público em cargo efetivo após a implantação do regime de previdência complementar ou que tenha exercido a opção correspondente, nos termos do disposto nos §§ 14 a 16 do art. 40 da Constituição Federal.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7148DE-E5BB-B360-37D6-F51614BE6D8A}"/>
              </a:ext>
            </a:extLst>
          </p:cNvPr>
          <p:cNvSpPr txBox="1"/>
          <p:nvPr/>
        </p:nvSpPr>
        <p:spPr>
          <a:xfrm>
            <a:off x="6038928" y="9956160"/>
            <a:ext cx="37804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pt-BR" sz="1000" b="1" spc="3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IMPES   13</a:t>
            </a:r>
            <a:endParaRPr lang="pt-BR" sz="1000" spc="30" dirty="0"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01541"/>
            <a:ext cx="7560309" cy="290830"/>
          </a:xfrm>
          <a:custGeom>
            <a:avLst/>
            <a:gdLst/>
            <a:ahLst/>
            <a:cxnLst/>
            <a:rect l="l" t="t" r="r" b="b"/>
            <a:pathLst>
              <a:path w="7560309" h="290829">
                <a:moveTo>
                  <a:pt x="7559992" y="0"/>
                </a:moveTo>
                <a:lnTo>
                  <a:pt x="0" y="0"/>
                </a:lnTo>
                <a:lnTo>
                  <a:pt x="0" y="290461"/>
                </a:lnTo>
                <a:lnTo>
                  <a:pt x="7559992" y="290461"/>
                </a:lnTo>
                <a:lnTo>
                  <a:pt x="7559992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60309" cy="2693035"/>
          </a:xfrm>
          <a:custGeom>
            <a:avLst/>
            <a:gdLst/>
            <a:ahLst/>
            <a:cxnLst/>
            <a:rect l="l" t="t" r="r" b="b"/>
            <a:pathLst>
              <a:path w="7560309" h="2693035">
                <a:moveTo>
                  <a:pt x="7559992" y="0"/>
                </a:moveTo>
                <a:lnTo>
                  <a:pt x="0" y="0"/>
                </a:lnTo>
                <a:lnTo>
                  <a:pt x="0" y="2692882"/>
                </a:lnTo>
                <a:lnTo>
                  <a:pt x="7559992" y="2692882"/>
                </a:lnTo>
                <a:lnTo>
                  <a:pt x="7559992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8084" y="689937"/>
            <a:ext cx="608056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err="1">
                <a:solidFill>
                  <a:srgbClr val="FFFFFF"/>
                </a:solidFill>
              </a:rPr>
              <a:t>Aposentadoria</a:t>
            </a:r>
            <a:r>
              <a:rPr lang="pt-BR" spc="-25" dirty="0">
                <a:solidFill>
                  <a:srgbClr val="FFFFFF"/>
                </a:solidFill>
              </a:rPr>
              <a:t> dos </a:t>
            </a:r>
            <a:r>
              <a:rPr dirty="0" err="1">
                <a:solidFill>
                  <a:srgbClr val="FFFFFF"/>
                </a:solidFill>
              </a:rPr>
              <a:t>servidor</a:t>
            </a:r>
            <a:r>
              <a:rPr lang="pt-BR" dirty="0">
                <a:solidFill>
                  <a:srgbClr val="FFFFFF"/>
                </a:solidFill>
              </a:rPr>
              <a:t>es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com </a:t>
            </a:r>
            <a:r>
              <a:rPr spc="-10" dirty="0" err="1">
                <a:solidFill>
                  <a:srgbClr val="FFFFFF"/>
                </a:solidFill>
              </a:rPr>
              <a:t>deficiência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3406" y="5026989"/>
            <a:ext cx="1503680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55</a:t>
            </a:r>
            <a:r>
              <a:rPr sz="315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150" b="1" spc="-2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anos</a:t>
            </a:r>
            <a:endParaRPr sz="3150">
              <a:latin typeface="Utopia Std Black Headline"/>
              <a:cs typeface="Utopia Std Black Headlin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5244" y="9983851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350" b="1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</a:t>
            </a:r>
            <a:r>
              <a:rPr sz="1350" b="1" spc="155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  </a:t>
            </a:r>
            <a:r>
              <a:rPr sz="1200" b="1" spc="-2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1</a:t>
            </a:r>
            <a:r>
              <a:rPr lang="pt-BR" sz="1200" b="1" spc="-2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4</a:t>
            </a:r>
            <a:endParaRPr sz="1200" dirty="0">
              <a:latin typeface="Utopia Std Black Headline"/>
              <a:cs typeface="Utopia Std Black Headline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23D377B-E16D-E498-FFFC-6D748F8F8B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" y="2693035"/>
            <a:ext cx="6891114" cy="30513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7B1F54AA-2A23-2D10-29A0-823BB0C8A2C1}"/>
              </a:ext>
            </a:extLst>
          </p:cNvPr>
          <p:cNvSpPr txBox="1"/>
          <p:nvPr/>
        </p:nvSpPr>
        <p:spPr>
          <a:xfrm>
            <a:off x="333574" y="6163966"/>
            <a:ext cx="70260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Obs.: 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Até que lei federal discipline o § 4º-A do art. 40 e o inciso I do §1º do art. 201 da Constituição Federal, a aposentadoria da pessoa com deficiência segurada do </a:t>
            </a:r>
            <a:r>
              <a:rPr lang="pt-BR" sz="1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IMPES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desde que cumpridos os requisitos acima, será concedida na forma da Lei Complementar nº 142, de 08 de maio de 2013, inclusive quanto aos critérios de cálculo dos benefícios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71331" y="3370261"/>
            <a:ext cx="6857420" cy="6803567"/>
            <a:chOff x="719556" y="3846385"/>
            <a:chExt cx="6413259" cy="6375400"/>
          </a:xfrm>
        </p:grpSpPr>
        <p:sp>
          <p:nvSpPr>
            <p:cNvPr id="5" name="object 5"/>
            <p:cNvSpPr/>
            <p:nvPr/>
          </p:nvSpPr>
          <p:spPr>
            <a:xfrm>
              <a:off x="719556" y="3846385"/>
              <a:ext cx="6261100" cy="6248400"/>
            </a:xfrm>
            <a:custGeom>
              <a:avLst/>
              <a:gdLst/>
              <a:ahLst/>
              <a:cxnLst/>
              <a:rect l="l" t="t" r="r" b="b"/>
              <a:pathLst>
                <a:path w="6261100" h="6248400">
                  <a:moveTo>
                    <a:pt x="6260769" y="0"/>
                  </a:moveTo>
                  <a:lnTo>
                    <a:pt x="0" y="0"/>
                  </a:lnTo>
                  <a:lnTo>
                    <a:pt x="0" y="6248400"/>
                  </a:lnTo>
                  <a:lnTo>
                    <a:pt x="6260769" y="6248400"/>
                  </a:lnTo>
                  <a:lnTo>
                    <a:pt x="6260769" y="0"/>
                  </a:lnTo>
                  <a:close/>
                </a:path>
              </a:pathLst>
            </a:custGeom>
            <a:solidFill>
              <a:srgbClr val="CFE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270" y="3973385"/>
              <a:ext cx="6265545" cy="6248400"/>
            </a:xfrm>
            <a:custGeom>
              <a:avLst/>
              <a:gdLst/>
              <a:ahLst/>
              <a:cxnLst/>
              <a:rect l="l" t="t" r="r" b="b"/>
              <a:pathLst>
                <a:path w="6265545" h="6248400">
                  <a:moveTo>
                    <a:pt x="0" y="6248400"/>
                  </a:moveTo>
                  <a:lnTo>
                    <a:pt x="6265379" y="6248400"/>
                  </a:lnTo>
                  <a:lnTo>
                    <a:pt x="6265379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76115" y="2596037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30" y="0"/>
                </a:lnTo>
              </a:path>
            </a:pathLst>
          </a:custGeom>
          <a:ln w="63500">
            <a:solidFill>
              <a:srgbClr val="ABE1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614076"/>
            <a:ext cx="1003300" cy="78105"/>
          </a:xfrm>
          <a:custGeom>
            <a:avLst/>
            <a:gdLst/>
            <a:ahLst/>
            <a:cxnLst/>
            <a:rect l="l" t="t" r="r" b="b"/>
            <a:pathLst>
              <a:path w="1003300" h="78104">
                <a:moveTo>
                  <a:pt x="1002995" y="0"/>
                </a:moveTo>
                <a:lnTo>
                  <a:pt x="0" y="0"/>
                </a:lnTo>
                <a:lnTo>
                  <a:pt x="0" y="77927"/>
                </a:lnTo>
                <a:lnTo>
                  <a:pt x="1002995" y="77927"/>
                </a:lnTo>
                <a:lnTo>
                  <a:pt x="1002995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3967" y="0"/>
            <a:ext cx="1186180" cy="1059815"/>
          </a:xfrm>
          <a:custGeom>
            <a:avLst/>
            <a:gdLst/>
            <a:ahLst/>
            <a:cxnLst/>
            <a:rect l="l" t="t" r="r" b="b"/>
            <a:pathLst>
              <a:path w="1186179" h="1059815">
                <a:moveTo>
                  <a:pt x="0" y="0"/>
                </a:moveTo>
                <a:lnTo>
                  <a:pt x="3672" y="70470"/>
                </a:lnTo>
                <a:lnTo>
                  <a:pt x="8780" y="115114"/>
                </a:lnTo>
                <a:lnTo>
                  <a:pt x="15861" y="159199"/>
                </a:lnTo>
                <a:lnTo>
                  <a:pt x="24872" y="202689"/>
                </a:lnTo>
                <a:lnTo>
                  <a:pt x="35773" y="245546"/>
                </a:lnTo>
                <a:lnTo>
                  <a:pt x="48522" y="287732"/>
                </a:lnTo>
                <a:lnTo>
                  <a:pt x="63078" y="329211"/>
                </a:lnTo>
                <a:lnTo>
                  <a:pt x="79401" y="369945"/>
                </a:lnTo>
                <a:lnTo>
                  <a:pt x="97448" y="409896"/>
                </a:lnTo>
                <a:lnTo>
                  <a:pt x="117179" y="449027"/>
                </a:lnTo>
                <a:lnTo>
                  <a:pt x="138553" y="487300"/>
                </a:lnTo>
                <a:lnTo>
                  <a:pt x="161528" y="524677"/>
                </a:lnTo>
                <a:lnTo>
                  <a:pt x="186063" y="561122"/>
                </a:lnTo>
                <a:lnTo>
                  <a:pt x="212117" y="596597"/>
                </a:lnTo>
                <a:lnTo>
                  <a:pt x="239649" y="631065"/>
                </a:lnTo>
                <a:lnTo>
                  <a:pt x="268618" y="664487"/>
                </a:lnTo>
                <a:lnTo>
                  <a:pt x="298982" y="696827"/>
                </a:lnTo>
                <a:lnTo>
                  <a:pt x="330700" y="728046"/>
                </a:lnTo>
                <a:lnTo>
                  <a:pt x="363731" y="758108"/>
                </a:lnTo>
                <a:lnTo>
                  <a:pt x="398034" y="786975"/>
                </a:lnTo>
                <a:lnTo>
                  <a:pt x="433568" y="814610"/>
                </a:lnTo>
                <a:lnTo>
                  <a:pt x="470291" y="840974"/>
                </a:lnTo>
                <a:lnTo>
                  <a:pt x="508163" y="866031"/>
                </a:lnTo>
                <a:lnTo>
                  <a:pt x="547142" y="889743"/>
                </a:lnTo>
                <a:lnTo>
                  <a:pt x="587186" y="912073"/>
                </a:lnTo>
                <a:lnTo>
                  <a:pt x="628256" y="932983"/>
                </a:lnTo>
                <a:lnTo>
                  <a:pt x="670309" y="952435"/>
                </a:lnTo>
                <a:lnTo>
                  <a:pt x="713305" y="970393"/>
                </a:lnTo>
                <a:lnTo>
                  <a:pt x="757201" y="986818"/>
                </a:lnTo>
                <a:lnTo>
                  <a:pt x="801958" y="1001673"/>
                </a:lnTo>
                <a:lnTo>
                  <a:pt x="847534" y="1014921"/>
                </a:lnTo>
                <a:lnTo>
                  <a:pt x="893887" y="1026524"/>
                </a:lnTo>
                <a:lnTo>
                  <a:pt x="940977" y="1036445"/>
                </a:lnTo>
                <a:lnTo>
                  <a:pt x="988763" y="1044646"/>
                </a:lnTo>
                <a:lnTo>
                  <a:pt x="1037202" y="1051090"/>
                </a:lnTo>
                <a:lnTo>
                  <a:pt x="1086254" y="1055739"/>
                </a:lnTo>
                <a:lnTo>
                  <a:pt x="1135878" y="1058556"/>
                </a:lnTo>
                <a:lnTo>
                  <a:pt x="1186037" y="1059504"/>
                </a:lnTo>
              </a:path>
            </a:pathLst>
          </a:custGeom>
          <a:ln w="25400">
            <a:solidFill>
              <a:srgbClr val="007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8250" y="1405689"/>
            <a:ext cx="3778250" cy="212845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16187" y="-60403"/>
            <a:ext cx="4896033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pt-BR" sz="4200" spc="-10" dirty="0">
                <a:solidFill>
                  <a:srgbClr val="003471"/>
                </a:solidFill>
              </a:rPr>
              <a:t>Aposentadoria por Incapacidade Permanente</a:t>
            </a:r>
            <a:endParaRPr sz="4200" dirty="0"/>
          </a:p>
        </p:txBody>
      </p:sp>
      <p:sp>
        <p:nvSpPr>
          <p:cNvPr id="17" name="object 17"/>
          <p:cNvSpPr txBox="1"/>
          <p:nvPr/>
        </p:nvSpPr>
        <p:spPr>
          <a:xfrm>
            <a:off x="729276" y="3564184"/>
            <a:ext cx="6536778" cy="6283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que é o benefício da aposentadoria por incapacidade permanente? 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o pagamento mensal que substituirá os vencimentos do segurado que se encontre totalmente incapacitado para o exercício de suas atividades funcionais e cuja reabilitação não seja possível. 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servidores públicos municipais serão aposentados por incapacidade permanente para o trabalho, no cargo em que estiverem investidos, quando insuscetíveis de readaptação, hipótese em que será obrigatória a realização de avaliações periódicas para verificação da continuidade das condições que ensejaram a concessão da aposentadoria. 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94363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aposentadoria por invalidez poderá ser cancelada? 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pt-BR" sz="1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SIM!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Desde que o segurado se reabilite e recupere as condições físicas e mentais necessárias para o exercício de seu trabalho.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 do Cálculo do benefício</a:t>
            </a:r>
            <a:r>
              <a:rPr lang="pt-BR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Aplicação da média aritmética simples de todas as remunerações utilizadas como base para as contribuições do servidor (a) aos Regimes de Previdência, próprio ou geral, a que esteve vinculado, correspondente a </a:t>
            </a:r>
            <a:r>
              <a:rPr lang="pt-BR" sz="100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(cem por cento)</a:t>
            </a: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todo o período contributivo desde a competência de julho de 1994 ou desde o início da contribuição, se posterior àquela competência.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 do benefício:</a:t>
            </a:r>
            <a:r>
              <a:rPr lang="pt-BR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valor do benefício de aposentadoria corresponderá a 60% (sessenta por cento) da média aritmética definida na forma prevista na lei, com acréscimo de 02 (dois) pontos percentuais para cada ano de contribuição que exceder o tempo de 20 (vinte) anos de contribuição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Reajuste do benefício:</a:t>
            </a:r>
            <a:r>
              <a:rPr lang="pt-BR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provento da aposentadoria por incapacidade permanente, concedida nos termos da lei não serão inferiores ao valor do salário-mínimo vigente (§ 2º do art. 201 da Constituição Federal) e será reajustado na mesma data que em que ocorrer o reajuste do Regime Geral de Previdência Social (INSS), conforme §8º do art.40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C.F 1988.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Obs.: </a:t>
            </a:r>
            <a:r>
              <a:rPr lang="pt-BR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valor do benefício de aposentadoria corresponderá a 100% (cem por cento) da média aritmética, quando decorrer de acidente de trabalho, de doença profissional e de doença do trabalho</a:t>
            </a:r>
            <a:endParaRPr sz="1000" dirty="0">
              <a:latin typeface="Utopia Std"/>
              <a:cs typeface="Utopia Std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3C1AC2-730D-B3CE-B21B-4E201520B2BC}"/>
              </a:ext>
            </a:extLst>
          </p:cNvPr>
          <p:cNvSpPr txBox="1"/>
          <p:nvPr/>
        </p:nvSpPr>
        <p:spPr>
          <a:xfrm>
            <a:off x="0" y="10244744"/>
            <a:ext cx="3787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pt-BR" sz="120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15</a:t>
            </a:r>
            <a:r>
              <a:rPr lang="pt-BR" sz="1200" b="1" spc="47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1200" b="1" spc="3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IMPES</a:t>
            </a:r>
            <a:endParaRPr lang="pt-BR" sz="1200" spc="30" dirty="0"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989" y="-24211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86180" cy="1059815"/>
          </a:xfrm>
          <a:custGeom>
            <a:avLst/>
            <a:gdLst/>
            <a:ahLst/>
            <a:cxnLst/>
            <a:rect l="l" t="t" r="r" b="b"/>
            <a:pathLst>
              <a:path w="1186180" h="1059815">
                <a:moveTo>
                  <a:pt x="0" y="1059504"/>
                </a:moveTo>
                <a:lnTo>
                  <a:pt x="50157" y="1058556"/>
                </a:lnTo>
                <a:lnTo>
                  <a:pt x="99781" y="1055739"/>
                </a:lnTo>
                <a:lnTo>
                  <a:pt x="148833" y="1051090"/>
                </a:lnTo>
                <a:lnTo>
                  <a:pt x="197273" y="1044646"/>
                </a:lnTo>
                <a:lnTo>
                  <a:pt x="245058" y="1036445"/>
                </a:lnTo>
                <a:lnTo>
                  <a:pt x="292148" y="1026524"/>
                </a:lnTo>
                <a:lnTo>
                  <a:pt x="338501" y="1014921"/>
                </a:lnTo>
                <a:lnTo>
                  <a:pt x="384077" y="1001673"/>
                </a:lnTo>
                <a:lnTo>
                  <a:pt x="428834" y="986818"/>
                </a:lnTo>
                <a:lnTo>
                  <a:pt x="472731" y="970393"/>
                </a:lnTo>
                <a:lnTo>
                  <a:pt x="515726" y="952435"/>
                </a:lnTo>
                <a:lnTo>
                  <a:pt x="557779" y="932983"/>
                </a:lnTo>
                <a:lnTo>
                  <a:pt x="598849" y="912073"/>
                </a:lnTo>
                <a:lnTo>
                  <a:pt x="638894" y="889743"/>
                </a:lnTo>
                <a:lnTo>
                  <a:pt x="677872" y="866031"/>
                </a:lnTo>
                <a:lnTo>
                  <a:pt x="715744" y="840974"/>
                </a:lnTo>
                <a:lnTo>
                  <a:pt x="752467" y="814610"/>
                </a:lnTo>
                <a:lnTo>
                  <a:pt x="788001" y="786975"/>
                </a:lnTo>
                <a:lnTo>
                  <a:pt x="822304" y="758108"/>
                </a:lnTo>
                <a:lnTo>
                  <a:pt x="855336" y="728046"/>
                </a:lnTo>
                <a:lnTo>
                  <a:pt x="887054" y="696827"/>
                </a:lnTo>
                <a:lnTo>
                  <a:pt x="917418" y="664487"/>
                </a:lnTo>
                <a:lnTo>
                  <a:pt x="946386" y="631065"/>
                </a:lnTo>
                <a:lnTo>
                  <a:pt x="973918" y="596597"/>
                </a:lnTo>
                <a:lnTo>
                  <a:pt x="999972" y="561122"/>
                </a:lnTo>
                <a:lnTo>
                  <a:pt x="1024507" y="524677"/>
                </a:lnTo>
                <a:lnTo>
                  <a:pt x="1047482" y="487300"/>
                </a:lnTo>
                <a:lnTo>
                  <a:pt x="1068856" y="449027"/>
                </a:lnTo>
                <a:lnTo>
                  <a:pt x="1088587" y="409896"/>
                </a:lnTo>
                <a:lnTo>
                  <a:pt x="1106634" y="369945"/>
                </a:lnTo>
                <a:lnTo>
                  <a:pt x="1122957" y="329211"/>
                </a:lnTo>
                <a:lnTo>
                  <a:pt x="1137513" y="287732"/>
                </a:lnTo>
                <a:lnTo>
                  <a:pt x="1150263" y="245546"/>
                </a:lnTo>
                <a:lnTo>
                  <a:pt x="1161163" y="202689"/>
                </a:lnTo>
                <a:lnTo>
                  <a:pt x="1170175" y="159199"/>
                </a:lnTo>
                <a:lnTo>
                  <a:pt x="1177255" y="115114"/>
                </a:lnTo>
                <a:lnTo>
                  <a:pt x="1182363" y="70470"/>
                </a:lnTo>
                <a:lnTo>
                  <a:pt x="1185459" y="25307"/>
                </a:lnTo>
                <a:lnTo>
                  <a:pt x="1186036" y="0"/>
                </a:lnTo>
              </a:path>
            </a:pathLst>
          </a:custGeom>
          <a:ln w="25400">
            <a:solidFill>
              <a:srgbClr val="007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9118" y="594649"/>
            <a:ext cx="6203332" cy="41017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84505" algn="just">
              <a:lnSpc>
                <a:spcPct val="101200"/>
              </a:lnSpc>
              <a:spcBef>
                <a:spcPts val="90"/>
              </a:spcBef>
            </a:pPr>
            <a:r>
              <a:rPr lang="pt-BR" sz="2650" spc="-10" dirty="0">
                <a:solidFill>
                  <a:srgbClr val="FFFFFF"/>
                </a:solidFill>
              </a:rPr>
              <a:t>Aposentadoria Compulsória </a:t>
            </a:r>
            <a:endParaRPr sz="265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19851"/>
            <a:ext cx="447713" cy="34633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3090" y="1460500"/>
            <a:ext cx="3032125" cy="780322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 que é o benefício da aposentadoria compulsória? </a:t>
            </a:r>
            <a:endParaRPr lang="pt-BR" sz="150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pt-BR" sz="15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É o pagamento mensal de valor proporcional ao tempo de contribuição devido ao segurado que atingiu a idade de 75 anos. A inatividade é automática e declarada a partir do dia imediato àquele em que o servidor (a) completar a idade limite (aniversário de setenta e cinco anos).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Qual o objetivo da aposentadoria compulsória? </a:t>
            </a:r>
            <a:endParaRPr lang="pt-BR" sz="150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pt-BR" sz="15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Amparar economicamente o segurado que atingiu o limite máximo de idade.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 servidor público que atingir os 75 anos de idade pode continuar trabalhando? </a:t>
            </a:r>
            <a:endParaRPr lang="pt-BR" sz="150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R: NÃO!</a:t>
            </a:r>
            <a:r>
              <a:rPr lang="pt-BR" sz="15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A aposentadoria é obrigatória (compulsória) quando o servidor público atingir a idade de 75 anos, devendo suspender suas atividades funcionais logo que publicado o ato de aposentadoria</a:t>
            </a:r>
            <a:r>
              <a:rPr lang="pt-BR" sz="14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1400" dirty="0">
              <a:solidFill>
                <a:schemeClr val="tx1"/>
              </a:solidFill>
              <a:latin typeface="Utopia Std"/>
              <a:cs typeface="Utopia St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3861" y="1460500"/>
            <a:ext cx="3222625" cy="799334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Forma do Cálculo</a:t>
            </a:r>
            <a:r>
              <a:rPr lang="pt-BR" sz="15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 O valor do benefício da aposentadoria compulsória, corresponderá ao resultado do tempo de contribuição dividido por 20 (vinte) anos, limitado a um inteiro, multiplicado pelo valor apurado na forma do </a:t>
            </a:r>
            <a:r>
              <a:rPr lang="pt-BR" sz="1500" b="1" i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caput</a:t>
            </a: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5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do §4º do artigo 2º da Lei Municipal Complementar nº 095/2022, de 17/11/2022, ressalvado o caso de cumprimento de critérios de acesso para aposentadoria voluntária que resulte em situação mais favorável.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endParaRPr lang="pt-BR" sz="150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Valor do benefício: </a:t>
            </a:r>
            <a:r>
              <a:rPr lang="pt-BR" sz="150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 provento </a:t>
            </a:r>
            <a:r>
              <a:rPr lang="pt-BR" sz="150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da aposentadoria compulsória não poderá ser inferior ao valor do salário-mínimo vigente (</a:t>
            </a:r>
            <a:r>
              <a:rPr lang="pt-BR" sz="1500" spc="50" dirty="0"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§2º do art. 201 da Constituição Federal</a:t>
            </a:r>
            <a:r>
              <a:rPr lang="pt-BR" sz="150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15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50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5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500" b="1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</a:rPr>
              <a:t>Reajuste do benefício: </a:t>
            </a:r>
            <a:r>
              <a:rPr lang="pt-BR" sz="150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</a:rPr>
              <a:t>O provento da aposentadoria compulsória será reajustado na mesma data que em que ocorrer o reajuste do Regime Geral de Previdência Social (INSS), conforme §8º do art.40</a:t>
            </a:r>
            <a:r>
              <a:rPr lang="pt-BR" sz="1500" dirty="0">
                <a:effectLst/>
                <a:latin typeface="Utopia Std"/>
                <a:ea typeface="Times New Roman" panose="02020603050405020304" pitchFamily="18" charset="0"/>
              </a:rPr>
              <a:t> da C.F 1988</a:t>
            </a:r>
            <a:endParaRPr lang="pt-BR" sz="1500" dirty="0">
              <a:latin typeface="Utopia Std"/>
              <a:cs typeface="Utopia Std"/>
            </a:endParaRPr>
          </a:p>
          <a:p>
            <a:pPr marL="12700" marR="195580" indent="179705" algn="just">
              <a:lnSpc>
                <a:spcPct val="150000"/>
              </a:lnSpc>
              <a:spcBef>
                <a:spcPts val="180"/>
              </a:spcBef>
            </a:pPr>
            <a:r>
              <a:rPr sz="1500" spc="-10" dirty="0">
                <a:solidFill>
                  <a:srgbClr val="FFFFFF"/>
                </a:solidFill>
                <a:latin typeface="Utopia Std"/>
                <a:cs typeface="Utopia Std"/>
              </a:rPr>
              <a:t>.</a:t>
            </a:r>
            <a:endParaRPr sz="1500" dirty="0">
              <a:latin typeface="Utopia Std"/>
              <a:cs typeface="Utopia Std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5C7B29-2F76-F8CC-B365-6875D687215D}"/>
              </a:ext>
            </a:extLst>
          </p:cNvPr>
          <p:cNvSpPr txBox="1"/>
          <p:nvPr/>
        </p:nvSpPr>
        <p:spPr>
          <a:xfrm>
            <a:off x="5949950" y="10098751"/>
            <a:ext cx="190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pt-BR" sz="1200" b="1" spc="30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IMPES       16</a:t>
            </a:r>
            <a:endParaRPr lang="pt-BR" sz="1200" spc="30" dirty="0">
              <a:solidFill>
                <a:schemeClr val="bg1"/>
              </a:solidFill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7560309" cy="2462530"/>
          </a:xfrm>
          <a:custGeom>
            <a:avLst/>
            <a:gdLst/>
            <a:ahLst/>
            <a:cxnLst/>
            <a:rect l="l" t="t" r="r" b="b"/>
            <a:pathLst>
              <a:path w="7560309" h="2462530">
                <a:moveTo>
                  <a:pt x="0" y="2461971"/>
                </a:moveTo>
                <a:lnTo>
                  <a:pt x="7559992" y="2461971"/>
                </a:lnTo>
                <a:lnTo>
                  <a:pt x="7559992" y="0"/>
                </a:lnTo>
                <a:lnTo>
                  <a:pt x="0" y="0"/>
                </a:lnTo>
                <a:lnTo>
                  <a:pt x="0" y="2461971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352811"/>
            <a:ext cx="7560309" cy="339725"/>
          </a:xfrm>
          <a:custGeom>
            <a:avLst/>
            <a:gdLst/>
            <a:ahLst/>
            <a:cxnLst/>
            <a:rect l="l" t="t" r="r" b="b"/>
            <a:pathLst>
              <a:path w="7560309" h="339725">
                <a:moveTo>
                  <a:pt x="7559992" y="0"/>
                </a:moveTo>
                <a:lnTo>
                  <a:pt x="0" y="0"/>
                </a:lnTo>
                <a:lnTo>
                  <a:pt x="0" y="339191"/>
                </a:lnTo>
                <a:lnTo>
                  <a:pt x="7559992" y="339191"/>
                </a:lnTo>
                <a:lnTo>
                  <a:pt x="7559992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939811" y="1721854"/>
            <a:ext cx="5645625" cy="3456412"/>
            <a:chOff x="1053414" y="2462007"/>
            <a:chExt cx="6174907" cy="3456412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4098" y="2462007"/>
              <a:ext cx="1764223" cy="34564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53414" y="2704960"/>
              <a:ext cx="127000" cy="29209"/>
            </a:xfrm>
            <a:custGeom>
              <a:avLst/>
              <a:gdLst/>
              <a:ahLst/>
              <a:cxnLst/>
              <a:rect l="l" t="t" r="r" b="b"/>
              <a:pathLst>
                <a:path w="127000" h="29210">
                  <a:moveTo>
                    <a:pt x="125526" y="4889"/>
                  </a:moveTo>
                  <a:lnTo>
                    <a:pt x="97396" y="1447"/>
                  </a:lnTo>
                  <a:lnTo>
                    <a:pt x="53886" y="0"/>
                  </a:lnTo>
                  <a:lnTo>
                    <a:pt x="14820" y="25"/>
                  </a:lnTo>
                  <a:lnTo>
                    <a:pt x="0" y="1016"/>
                  </a:lnTo>
                  <a:lnTo>
                    <a:pt x="13665" y="4991"/>
                  </a:lnTo>
                  <a:lnTo>
                    <a:pt x="31292" y="6718"/>
                  </a:lnTo>
                  <a:lnTo>
                    <a:pt x="64655" y="6565"/>
                  </a:lnTo>
                  <a:lnTo>
                    <a:pt x="125526" y="4889"/>
                  </a:lnTo>
                  <a:close/>
                </a:path>
                <a:path w="127000" h="29210">
                  <a:moveTo>
                    <a:pt x="126669" y="26822"/>
                  </a:moveTo>
                  <a:lnTo>
                    <a:pt x="98475" y="23418"/>
                  </a:lnTo>
                  <a:lnTo>
                    <a:pt x="54965" y="21983"/>
                  </a:lnTo>
                  <a:lnTo>
                    <a:pt x="15913" y="22021"/>
                  </a:lnTo>
                  <a:lnTo>
                    <a:pt x="1104" y="22999"/>
                  </a:lnTo>
                  <a:lnTo>
                    <a:pt x="14770" y="26974"/>
                  </a:lnTo>
                  <a:lnTo>
                    <a:pt x="32410" y="28702"/>
                  </a:lnTo>
                  <a:lnTo>
                    <a:pt x="65786" y="28536"/>
                  </a:lnTo>
                  <a:lnTo>
                    <a:pt x="126669" y="26822"/>
                  </a:lnTo>
                  <a:close/>
                </a:path>
              </a:pathLst>
            </a:custGeom>
            <a:solidFill>
              <a:srgbClr val="F79E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649" y="1703669"/>
            <a:ext cx="1164741" cy="348824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C20784A-81B2-7CD5-8EF0-FE486CD0A7A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92" y="1487256"/>
            <a:ext cx="4672643" cy="180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23871597-3797-F597-EE86-09FFC582CAF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5" y="3287099"/>
            <a:ext cx="4773155" cy="180256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255C553F-B261-7D38-BBE1-C13600E5A70B}"/>
              </a:ext>
            </a:extLst>
          </p:cNvPr>
          <p:cNvSpPr txBox="1"/>
          <p:nvPr/>
        </p:nvSpPr>
        <p:spPr>
          <a:xfrm>
            <a:off x="120650" y="5053011"/>
            <a:ext cx="7435850" cy="5306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b="1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Obs.: </a:t>
            </a:r>
            <a:r>
              <a:rPr lang="pt-BR" sz="140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Somatório da idade e do tempo de contribuição, incluídas as frações, equivalente a 86 (oitenta e seis) pontos, se mulher, e 96 (noventa e seis) pontos, se homem.</a:t>
            </a:r>
            <a:endParaRPr lang="pt-BR" sz="14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- A partir de 1º de janeiro de 2022, a idade mínima a que se refere o gráfico será de 57 (cinquenta e sete) anos de idade, se mulher, e 62 (sessenta e dois) anos de idade, se homem.</a:t>
            </a:r>
            <a:endParaRPr lang="pt-BR" sz="14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- A partir de 1º de janeiro de 2020, a pontuação a que se refere o gráfico será acrescida a cada ano de 01 (um) ponto, até atingir o limite de 100 (cem) pontos, se mulher, e de 105 (cento e cinco) pontos, se homem.</a:t>
            </a:r>
            <a:endParaRPr lang="pt-BR" sz="14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- A idade e o tempo de contribuição serão apurados em dias para o cálculo do somatório de pontos.</a:t>
            </a:r>
            <a:endParaRPr lang="pt-BR" sz="14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40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Forma do Cálculo do benefício</a:t>
            </a:r>
            <a:r>
              <a:rPr lang="pt-BR" sz="1400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400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Aplicação da média aritmética simples de todas as remunerações utilizadas como base para as contribuições do servidor (a) aos Regimes de Previdência, próprio ou geral, a que esteve vinculado, </a:t>
            </a:r>
            <a:r>
              <a:rPr lang="pt-BR" sz="140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correspondente a 100% (cem por cento)</a:t>
            </a:r>
            <a:r>
              <a:rPr lang="pt-BR" sz="140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de todo o período contributivo desde a competência de julho de 1994 ou desde o início da contribuição, se posterior àquela competência.</a:t>
            </a:r>
            <a:endParaRPr lang="pt-BR" sz="14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b="1" dirty="0">
                <a:solidFill>
                  <a:srgbClr val="17365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40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Valor do benefício:</a:t>
            </a:r>
            <a:r>
              <a:rPr lang="pt-BR" sz="1400" b="1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 provento da aposentadoria corresponderá a integralidade da média aritmética.</a:t>
            </a:r>
            <a:endParaRPr lang="pt-BR" sz="14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40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40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Reajuste do benefício:</a:t>
            </a:r>
            <a:r>
              <a:rPr lang="pt-BR" sz="1400" b="1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 provento da aposentadoria concedido conforme o gráfico, não será inferior ao valor do salário-mínimo e será reajustado nos termos estabelecidos para o Regime Geral de Previdência Social.</a:t>
            </a:r>
            <a:endParaRPr lang="pt-BR" sz="14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6450" y="2"/>
            <a:ext cx="5715000" cy="1512000"/>
          </a:xfrm>
          <a:prstGeom prst="rect">
            <a:avLst/>
          </a:prstGeom>
          <a:solidFill>
            <a:srgbClr val="429EA5"/>
          </a:solidFill>
        </p:spPr>
        <p:txBody>
          <a:bodyPr vert="horz" wrap="square" lIns="0" tIns="498475" rIns="0" bIns="0" rtlCol="0">
            <a:spAutoFit/>
          </a:bodyPr>
          <a:lstStyle/>
          <a:p>
            <a:pPr algn="ctr">
              <a:spcBef>
                <a:spcPts val="1200"/>
              </a:spcBef>
              <a:tabLst>
                <a:tab pos="3095625" algn="l"/>
                <a:tab pos="3371850" algn="l"/>
                <a:tab pos="5400040" algn="r"/>
              </a:tabLst>
            </a:pPr>
            <a:r>
              <a:rPr lang="pt-BR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BENEFÍCIOS PREVIDENCIÁRIOS</a:t>
            </a:r>
            <a:br>
              <a:rPr lang="pt-B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7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(REGRA DE TRASIÇÃO - PONTUAÇÃO)</a:t>
            </a:r>
            <a:br>
              <a:rPr lang="pt-B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7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APOSENTADORIA DOS SERVIDORES EM GERAL</a:t>
            </a:r>
            <a:endParaRPr sz="17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7C6E9E-4D75-9E28-C948-B2E58C34FEC3}"/>
              </a:ext>
            </a:extLst>
          </p:cNvPr>
          <p:cNvSpPr txBox="1"/>
          <p:nvPr/>
        </p:nvSpPr>
        <p:spPr>
          <a:xfrm>
            <a:off x="5972433" y="10323204"/>
            <a:ext cx="3807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pt-BR" sz="1100" b="1" spc="30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IMPES      17</a:t>
            </a:r>
            <a:endParaRPr lang="pt-BR" sz="1100" spc="30" dirty="0">
              <a:solidFill>
                <a:schemeClr val="bg1"/>
              </a:solidFill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28735" y="1094184"/>
            <a:ext cx="7560309" cy="9090660"/>
          </a:xfrm>
          <a:custGeom>
            <a:avLst/>
            <a:gdLst/>
            <a:ahLst/>
            <a:cxnLst/>
            <a:rect l="l" t="t" r="r" b="b"/>
            <a:pathLst>
              <a:path w="7560309" h="9090660">
                <a:moveTo>
                  <a:pt x="0" y="9090406"/>
                </a:moveTo>
                <a:lnTo>
                  <a:pt x="7559992" y="9090406"/>
                </a:lnTo>
                <a:lnTo>
                  <a:pt x="7559992" y="0"/>
                </a:lnTo>
                <a:lnTo>
                  <a:pt x="0" y="0"/>
                </a:lnTo>
                <a:lnTo>
                  <a:pt x="0" y="9090406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-59687"/>
            <a:ext cx="7560309" cy="10422293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10352799"/>
                </a:moveTo>
                <a:lnTo>
                  <a:pt x="0" y="10352799"/>
                </a:lnTo>
                <a:lnTo>
                  <a:pt x="0" y="10691990"/>
                </a:lnTo>
                <a:lnTo>
                  <a:pt x="7559992" y="10691990"/>
                </a:lnTo>
                <a:lnTo>
                  <a:pt x="7559992" y="10352799"/>
                </a:lnTo>
                <a:close/>
              </a:path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262392"/>
                </a:lnTo>
                <a:lnTo>
                  <a:pt x="7559992" y="1262392"/>
                </a:lnTo>
                <a:lnTo>
                  <a:pt x="7559992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BENEFÍCIOS PREVIDENCIÁRIOS</a:t>
            </a:r>
            <a:b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(REGRA DE TRASIÇÃO - PONTUAÇÃO)</a:t>
            </a:r>
            <a:b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5299" y="510222"/>
            <a:ext cx="6292250" cy="310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PT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APOSENTADORIA DOS PROFESSORES MUNICIPAIS: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1" y="4655776"/>
            <a:ext cx="3319616" cy="2310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lang="pt-BR" sz="1350" spc="-70" dirty="0">
                <a:solidFill>
                  <a:srgbClr val="231F20"/>
                </a:solidFill>
                <a:latin typeface="Utopia Std"/>
                <a:cs typeface="Utopia Std"/>
              </a:rPr>
              <a:t>Para o titular do cargo de professor que comprovar exclusivamente tempo de efetivo exercício das funções de magistério na educação infantil e no ensino fundamental e médio, os requisitos de idade e de tempo de contribuição serão reduzidos em cinco anos na idade e no tempo de contribuição, observados:</a:t>
            </a:r>
          </a:p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lang="pt-BR" sz="1350" spc="-70" dirty="0">
                <a:solidFill>
                  <a:srgbClr val="231F20"/>
                </a:solidFill>
                <a:latin typeface="Utopia Std"/>
                <a:cs typeface="Utopia Std"/>
              </a:rPr>
              <a:t>- Somatório da idade e do tempo de contribuição, incluídas as frações, equivalente a 81 (oitenta e um) pontos, se mulher, e 91 (noventa e um) pontos, se homem.</a:t>
            </a:r>
            <a:endParaRPr lang="pt-BR" sz="1350" dirty="0">
              <a:latin typeface="Utopia Std"/>
              <a:cs typeface="Utopia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9251" y="6886214"/>
            <a:ext cx="3335645" cy="2793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spcBef>
                <a:spcPts val="100"/>
              </a:spcBef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- A partir de 1º de janeiro de 2022, a idade mínima a que se refere o gráfico será de 52 (cinquenta e dois) anos de idade, se mulher, e 57 (cinquenta e sete) anos de idade, se homem.</a:t>
            </a:r>
            <a:endParaRPr lang="pt-BR" sz="135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- A partir de 1º de janeiro de 2020, a pontuação a que se refere o gráfico será acrescida a cada ano de 01 (um) ponto, até atingir o limite de 92 (noventa e dois) pontos, se mulher, e de 100 (cem) pontos, se homem.</a:t>
            </a:r>
            <a:endParaRPr lang="pt-BR" sz="135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35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</a:rPr>
              <a:t>- A idade e o tempo de contribuição serão apurados em dias para o cálculo do somatório de pontos</a:t>
            </a:r>
            <a:endParaRPr sz="1350" dirty="0">
              <a:latin typeface="Utopia Std"/>
              <a:cs typeface="Utopia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7191" y="4781621"/>
            <a:ext cx="2922270" cy="5227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Forma do Cálculo do benefício</a:t>
            </a:r>
            <a:r>
              <a:rPr lang="pt-BR" sz="1350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350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5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Aplicação da média aritmética simples de todas as remunerações utilizadas como base para as contribuições do servidor (a) aos Regimes de Previdência, próprio ou geral, a que esteve vinculado</a:t>
            </a:r>
            <a:r>
              <a:rPr lang="pt-BR" sz="135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, correspondente a 100% (cem por cento)</a:t>
            </a:r>
            <a:r>
              <a:rPr lang="pt-BR" sz="135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de todo o período contributivo desde a competência de julho de 1994 ou desde o início da contribuição, se posterior àquela competência.</a:t>
            </a:r>
            <a:endParaRPr lang="pt-BR" sz="135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b="1" dirty="0">
                <a:solidFill>
                  <a:srgbClr val="17365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35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Valor do benefício:</a:t>
            </a:r>
            <a:r>
              <a:rPr lang="pt-BR" sz="1350" b="1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5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 provento da aposentadoria corresponderá a integralidade da média aritmética.</a:t>
            </a:r>
            <a:endParaRPr lang="pt-BR" sz="135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b="1" dirty="0">
                <a:solidFill>
                  <a:srgbClr val="17365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35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</a:rPr>
              <a:t>Reajuste do benefício:</a:t>
            </a:r>
            <a:r>
              <a:rPr lang="pt-BR" sz="1350" b="1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</a:rPr>
              <a:t> </a:t>
            </a:r>
            <a:r>
              <a:rPr lang="pt-BR" sz="135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</a:rPr>
              <a:t>O provento da aposentadoria concedido conforme o gráfico, não será inferior ao valor do salário-mínimo e será reajustado nos termos estabelecidos para o Regime Geral de Previdência Social</a:t>
            </a:r>
            <a:endParaRPr sz="1350" dirty="0">
              <a:latin typeface="Utopia Std"/>
              <a:cs typeface="Utopia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38430" y="10043420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350" b="1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IMPES</a:t>
            </a:r>
            <a:r>
              <a:rPr sz="1350" b="1" spc="155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1350" b="1" spc="155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    </a:t>
            </a:r>
            <a:r>
              <a:rPr lang="pt-BR" sz="1350" b="1" spc="-25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18</a:t>
            </a:r>
            <a:endParaRPr sz="1350" dirty="0">
              <a:solidFill>
                <a:schemeClr val="bg1"/>
              </a:solidFill>
              <a:latin typeface="Utopia Std Black Headline"/>
              <a:cs typeface="Utopia Std Black Headlin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085" y="755568"/>
            <a:ext cx="7224982" cy="4063758"/>
            <a:chOff x="-38697" y="790551"/>
            <a:chExt cx="7224982" cy="4063758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8051" y="978952"/>
              <a:ext cx="1598234" cy="387535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8697" y="790551"/>
              <a:ext cx="1748197" cy="3845784"/>
            </a:xfrm>
            <a:prstGeom prst="rect">
              <a:avLst/>
            </a:prstGeom>
          </p:spPr>
        </p:pic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1DF45FEA-8881-444D-B6C4-C63C560067C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1" y="895098"/>
            <a:ext cx="4277995" cy="201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3FC37B29-6B37-B91A-6E49-E01CAB7287E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58" y="2856776"/>
            <a:ext cx="4269740" cy="1796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9324" y="1304752"/>
            <a:ext cx="7560309" cy="9125585"/>
          </a:xfrm>
          <a:custGeom>
            <a:avLst/>
            <a:gdLst/>
            <a:ahLst/>
            <a:cxnLst/>
            <a:rect l="l" t="t" r="r" b="b"/>
            <a:pathLst>
              <a:path w="7560309" h="9125585">
                <a:moveTo>
                  <a:pt x="0" y="9125280"/>
                </a:moveTo>
                <a:lnTo>
                  <a:pt x="7559992" y="9125280"/>
                </a:lnTo>
                <a:lnTo>
                  <a:pt x="7559992" y="0"/>
                </a:lnTo>
                <a:lnTo>
                  <a:pt x="0" y="0"/>
                </a:lnTo>
                <a:lnTo>
                  <a:pt x="0" y="912528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10352811"/>
                </a:moveTo>
                <a:lnTo>
                  <a:pt x="0" y="10352811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10352811"/>
                </a:lnTo>
                <a:close/>
              </a:path>
              <a:path w="7560309" h="10692130">
                <a:moveTo>
                  <a:pt x="7559992" y="0"/>
                </a:moveTo>
                <a:lnTo>
                  <a:pt x="1320" y="0"/>
                </a:lnTo>
                <a:lnTo>
                  <a:pt x="1320" y="1227531"/>
                </a:lnTo>
                <a:lnTo>
                  <a:pt x="7559992" y="1227531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2125" y="218550"/>
            <a:ext cx="6292250" cy="109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BENEFÍCIOS PREVIDENCIÁRIOS</a:t>
            </a:r>
            <a:b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(REGRA DE TRASIÇÃO - PEDÁGIO)</a:t>
            </a:r>
            <a:b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70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7331" y="1318210"/>
            <a:ext cx="6142355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spcBef>
                <a:spcPts val="100"/>
              </a:spcBef>
            </a:pPr>
            <a:r>
              <a:rPr lang="pt-PT" sz="18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APOSENTADORIA DOS SERVIDORES EM GERAL:</a:t>
            </a:r>
            <a:endParaRPr lang="pt-BR" sz="1800" dirty="0">
              <a:effectLst/>
              <a:highlight>
                <a:srgbClr val="0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endParaRPr sz="1350" dirty="0">
              <a:highlight>
                <a:srgbClr val="000080"/>
              </a:highlight>
              <a:latin typeface="Utopia Std"/>
              <a:cs typeface="Utopia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050" y="1856231"/>
            <a:ext cx="680663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lang="pt-BR" sz="1350" b="1" spc="-7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O servidor que tiver ingressado em cargo efetivo no município de São Francisco  até  17 de novembro de 2022, poderá aposentar-se voluntariamente quando preencher, cumulativamente, os seguintes requisitos</a:t>
            </a:r>
            <a:endParaRPr lang="pt-BR" sz="1350" dirty="0">
              <a:latin typeface="Utopia Std"/>
              <a:cs typeface="Utopia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705" y="4202344"/>
            <a:ext cx="6651325" cy="3984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b="1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Obs.: </a:t>
            </a:r>
            <a:r>
              <a:rPr lang="pt-BR" sz="135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Período adicional de contribuição correspondente ao tempo que, na data de entrada em vigor da Lei Municipal Complementar nº 095/2022, faltaria para atingir o tempo mínimo de contribuição referido no gráfico acima.</a:t>
            </a:r>
            <a:endParaRPr lang="pt-BR" sz="135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35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Forma do Cálculo do benefício</a:t>
            </a:r>
            <a:r>
              <a:rPr lang="pt-BR" sz="1350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350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5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Aplicação da média aritmética simples de todas as remunerações utilizadas como base para as contribuições do servidor (a) aos Regimes de Previdência, próprio ou geral, a que esteve vinculado, </a:t>
            </a:r>
            <a:r>
              <a:rPr lang="pt-BR" sz="135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correspondente a 100% (cem por cento)</a:t>
            </a:r>
            <a:r>
              <a:rPr lang="pt-BR" sz="135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de todo o período contributivo desde a competência de julho de 1994 ou desde o início da contribuição, se posterior àquela competência.</a:t>
            </a:r>
            <a:endParaRPr lang="pt-BR" sz="135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</a:rPr>
              <a:t>Valor do benefício:</a:t>
            </a:r>
            <a:r>
              <a:rPr lang="pt-BR" sz="1350" b="1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</a:rPr>
              <a:t> </a:t>
            </a:r>
            <a:r>
              <a:rPr lang="pt-BR" sz="1350" dirty="0">
                <a:solidFill>
                  <a:srgbClr val="0D0D0D"/>
                </a:solidFill>
                <a:effectLst/>
                <a:latin typeface="Utopia Std"/>
                <a:ea typeface="Times New Roman" panose="02020603050405020304" pitchFamily="18" charset="0"/>
              </a:rPr>
              <a:t>O provento da aposentadoria corresponderá a integralidade da média aritmética.</a:t>
            </a:r>
          </a:p>
          <a:p>
            <a:pPr algn="just"/>
            <a:endParaRPr lang="pt-BR" sz="1350" dirty="0">
              <a:solidFill>
                <a:srgbClr val="0D0D0D"/>
              </a:solidFill>
              <a:latin typeface="Utopia Std"/>
              <a:cs typeface="Utopia Std"/>
            </a:endParaRPr>
          </a:p>
          <a:p>
            <a:pPr algn="just"/>
            <a:r>
              <a:rPr lang="pt-BR" sz="135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</a:rPr>
              <a:t>Reajuste do Benefício:</a:t>
            </a:r>
            <a:r>
              <a:rPr lang="pt-BR" sz="1350" b="1" dirty="0">
                <a:solidFill>
                  <a:srgbClr val="FF0000"/>
                </a:solidFill>
                <a:effectLst/>
                <a:latin typeface="Utopia Std"/>
                <a:ea typeface="Times New Roman" panose="02020603050405020304" pitchFamily="18" charset="0"/>
              </a:rPr>
              <a:t> </a:t>
            </a:r>
            <a:r>
              <a:rPr lang="pt-BR" sz="1350" dirty="0">
                <a:latin typeface="Utopia Std"/>
                <a:cs typeface="Utopia Std"/>
              </a:rPr>
              <a:t>Reajuste do benefício: O provento da aposentadoria concedido conforme o gráfico, não será inferior ao valor do salário-mínimo e será reajustado nos termos estabelecidos para o Regime Geral de Previdência Social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3559FC7-E206-DED4-8A92-C3673B1063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0" y="2457306"/>
            <a:ext cx="5898330" cy="1447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27702C2-9457-3DC2-6848-9E5E609972BC}"/>
              </a:ext>
            </a:extLst>
          </p:cNvPr>
          <p:cNvSpPr txBox="1"/>
          <p:nvPr/>
        </p:nvSpPr>
        <p:spPr>
          <a:xfrm>
            <a:off x="6292850" y="10407528"/>
            <a:ext cx="3855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pt-BR" sz="1200" b="1" spc="30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IMPES           19</a:t>
            </a:r>
            <a:endParaRPr lang="pt-BR" sz="1200" spc="30" dirty="0">
              <a:solidFill>
                <a:schemeClr val="bg1"/>
              </a:solidFill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8994" y="1577012"/>
            <a:ext cx="7635494" cy="8809010"/>
            <a:chOff x="-78994" y="1577012"/>
            <a:chExt cx="7635494" cy="8809010"/>
          </a:xfrm>
        </p:grpSpPr>
        <p:sp>
          <p:nvSpPr>
            <p:cNvPr id="3" name="object 3"/>
            <p:cNvSpPr/>
            <p:nvPr/>
          </p:nvSpPr>
          <p:spPr>
            <a:xfrm>
              <a:off x="-49319" y="4871045"/>
              <a:ext cx="7560309" cy="5205730"/>
            </a:xfrm>
            <a:custGeom>
              <a:avLst/>
              <a:gdLst/>
              <a:ahLst/>
              <a:cxnLst/>
              <a:rect l="l" t="t" r="r" b="b"/>
              <a:pathLst>
                <a:path w="7560309" h="5205730">
                  <a:moveTo>
                    <a:pt x="7559992" y="0"/>
                  </a:moveTo>
                  <a:lnTo>
                    <a:pt x="0" y="0"/>
                  </a:lnTo>
                  <a:lnTo>
                    <a:pt x="0" y="5205336"/>
                  </a:lnTo>
                  <a:lnTo>
                    <a:pt x="7559992" y="520533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429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78994" y="1577012"/>
              <a:ext cx="7635494" cy="4953697"/>
            </a:xfrm>
            <a:custGeom>
              <a:avLst/>
              <a:gdLst/>
              <a:ahLst/>
              <a:cxnLst/>
              <a:rect l="l" t="t" r="r" b="b"/>
              <a:pathLst>
                <a:path w="5300345" h="3573779">
                  <a:moveTo>
                    <a:pt x="5300129" y="0"/>
                  </a:moveTo>
                  <a:lnTo>
                    <a:pt x="0" y="0"/>
                  </a:lnTo>
                  <a:lnTo>
                    <a:pt x="0" y="3573627"/>
                  </a:lnTo>
                  <a:lnTo>
                    <a:pt x="5300129" y="3573627"/>
                  </a:lnTo>
                  <a:lnTo>
                    <a:pt x="5300129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9532" y="1954771"/>
              <a:ext cx="5300345" cy="3604260"/>
            </a:xfrm>
            <a:custGeom>
              <a:avLst/>
              <a:gdLst/>
              <a:ahLst/>
              <a:cxnLst/>
              <a:rect l="l" t="t" r="r" b="b"/>
              <a:pathLst>
                <a:path w="5300345" h="3604260">
                  <a:moveTo>
                    <a:pt x="0" y="3604031"/>
                  </a:moveTo>
                  <a:lnTo>
                    <a:pt x="5300129" y="3604031"/>
                  </a:lnTo>
                  <a:lnTo>
                    <a:pt x="5300129" y="0"/>
                  </a:lnTo>
                  <a:lnTo>
                    <a:pt x="0" y="0"/>
                  </a:lnTo>
                  <a:lnTo>
                    <a:pt x="0" y="3604031"/>
                  </a:lnTo>
                  <a:close/>
                </a:path>
              </a:pathLst>
            </a:custGeom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732" y="5862282"/>
              <a:ext cx="6652259" cy="4523740"/>
            </a:xfrm>
            <a:custGeom>
              <a:avLst/>
              <a:gdLst/>
              <a:ahLst/>
              <a:cxnLst/>
              <a:rect l="l" t="t" r="r" b="b"/>
              <a:pathLst>
                <a:path w="6652259" h="4523740">
                  <a:moveTo>
                    <a:pt x="0" y="4523320"/>
                  </a:moveTo>
                  <a:lnTo>
                    <a:pt x="6652069" y="4523320"/>
                  </a:lnTo>
                  <a:lnTo>
                    <a:pt x="6652069" y="0"/>
                  </a:lnTo>
                  <a:lnTo>
                    <a:pt x="0" y="0"/>
                  </a:lnTo>
                  <a:lnTo>
                    <a:pt x="0" y="4523320"/>
                  </a:lnTo>
                  <a:close/>
                </a:path>
              </a:pathLst>
            </a:custGeom>
            <a:ln w="318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12532" y="1338737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30" y="0"/>
                </a:lnTo>
              </a:path>
            </a:pathLst>
          </a:custGeom>
          <a:ln w="63500">
            <a:solidFill>
              <a:srgbClr val="003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7913" y="0"/>
            <a:ext cx="1832610" cy="1828164"/>
          </a:xfrm>
          <a:custGeom>
            <a:avLst/>
            <a:gdLst/>
            <a:ahLst/>
            <a:cxnLst/>
            <a:rect l="l" t="t" r="r" b="b"/>
            <a:pathLst>
              <a:path w="1832609" h="1828164">
                <a:moveTo>
                  <a:pt x="58" y="0"/>
                </a:moveTo>
                <a:lnTo>
                  <a:pt x="634" y="57965"/>
                </a:lnTo>
                <a:lnTo>
                  <a:pt x="2525" y="106100"/>
                </a:lnTo>
                <a:lnTo>
                  <a:pt x="5659" y="153908"/>
                </a:lnTo>
                <a:lnTo>
                  <a:pt x="10019" y="201371"/>
                </a:lnTo>
                <a:lnTo>
                  <a:pt x="15590" y="248474"/>
                </a:lnTo>
                <a:lnTo>
                  <a:pt x="22355" y="295203"/>
                </a:lnTo>
                <a:lnTo>
                  <a:pt x="30299" y="341540"/>
                </a:lnTo>
                <a:lnTo>
                  <a:pt x="39407" y="387470"/>
                </a:lnTo>
                <a:lnTo>
                  <a:pt x="49662" y="432978"/>
                </a:lnTo>
                <a:lnTo>
                  <a:pt x="61049" y="478047"/>
                </a:lnTo>
                <a:lnTo>
                  <a:pt x="73551" y="522663"/>
                </a:lnTo>
                <a:lnTo>
                  <a:pt x="87155" y="566809"/>
                </a:lnTo>
                <a:lnTo>
                  <a:pt x="101842" y="610469"/>
                </a:lnTo>
                <a:lnTo>
                  <a:pt x="117599" y="653629"/>
                </a:lnTo>
                <a:lnTo>
                  <a:pt x="134408" y="696272"/>
                </a:lnTo>
                <a:lnTo>
                  <a:pt x="152255" y="738382"/>
                </a:lnTo>
                <a:lnTo>
                  <a:pt x="171124" y="779944"/>
                </a:lnTo>
                <a:lnTo>
                  <a:pt x="190998" y="820942"/>
                </a:lnTo>
                <a:lnTo>
                  <a:pt x="211862" y="861361"/>
                </a:lnTo>
                <a:lnTo>
                  <a:pt x="233701" y="901184"/>
                </a:lnTo>
                <a:lnTo>
                  <a:pt x="256499" y="940396"/>
                </a:lnTo>
                <a:lnTo>
                  <a:pt x="280239" y="978981"/>
                </a:lnTo>
                <a:lnTo>
                  <a:pt x="304906" y="1016924"/>
                </a:lnTo>
                <a:lnTo>
                  <a:pt x="330485" y="1054209"/>
                </a:lnTo>
                <a:lnTo>
                  <a:pt x="356959" y="1090820"/>
                </a:lnTo>
                <a:lnTo>
                  <a:pt x="384314" y="1126741"/>
                </a:lnTo>
                <a:lnTo>
                  <a:pt x="412532" y="1161957"/>
                </a:lnTo>
                <a:lnTo>
                  <a:pt x="441599" y="1196452"/>
                </a:lnTo>
                <a:lnTo>
                  <a:pt x="471499" y="1230210"/>
                </a:lnTo>
                <a:lnTo>
                  <a:pt x="502215" y="1263216"/>
                </a:lnTo>
                <a:lnTo>
                  <a:pt x="533733" y="1295454"/>
                </a:lnTo>
                <a:lnTo>
                  <a:pt x="566036" y="1326908"/>
                </a:lnTo>
                <a:lnTo>
                  <a:pt x="599109" y="1357562"/>
                </a:lnTo>
                <a:lnTo>
                  <a:pt x="632936" y="1387401"/>
                </a:lnTo>
                <a:lnTo>
                  <a:pt x="667501" y="1416409"/>
                </a:lnTo>
                <a:lnTo>
                  <a:pt x="702788" y="1444570"/>
                </a:lnTo>
                <a:lnTo>
                  <a:pt x="738783" y="1471869"/>
                </a:lnTo>
                <a:lnTo>
                  <a:pt x="775468" y="1498290"/>
                </a:lnTo>
                <a:lnTo>
                  <a:pt x="812828" y="1523817"/>
                </a:lnTo>
                <a:lnTo>
                  <a:pt x="850848" y="1548434"/>
                </a:lnTo>
                <a:lnTo>
                  <a:pt x="889512" y="1572127"/>
                </a:lnTo>
                <a:lnTo>
                  <a:pt x="928804" y="1594878"/>
                </a:lnTo>
                <a:lnTo>
                  <a:pt x="968708" y="1616672"/>
                </a:lnTo>
                <a:lnTo>
                  <a:pt x="1009209" y="1637494"/>
                </a:lnTo>
                <a:lnTo>
                  <a:pt x="1050290" y="1657329"/>
                </a:lnTo>
                <a:lnTo>
                  <a:pt x="1091937" y="1676159"/>
                </a:lnTo>
                <a:lnTo>
                  <a:pt x="1134133" y="1693970"/>
                </a:lnTo>
                <a:lnTo>
                  <a:pt x="1176862" y="1710745"/>
                </a:lnTo>
                <a:lnTo>
                  <a:pt x="1220110" y="1726470"/>
                </a:lnTo>
                <a:lnTo>
                  <a:pt x="1263859" y="1741128"/>
                </a:lnTo>
                <a:lnTo>
                  <a:pt x="1308095" y="1754703"/>
                </a:lnTo>
                <a:lnTo>
                  <a:pt x="1352801" y="1767181"/>
                </a:lnTo>
                <a:lnTo>
                  <a:pt x="1397962" y="1778544"/>
                </a:lnTo>
                <a:lnTo>
                  <a:pt x="1443562" y="1788779"/>
                </a:lnTo>
                <a:lnTo>
                  <a:pt x="1489586" y="1797868"/>
                </a:lnTo>
                <a:lnTo>
                  <a:pt x="1536017" y="1805796"/>
                </a:lnTo>
                <a:lnTo>
                  <a:pt x="1582841" y="1812548"/>
                </a:lnTo>
                <a:lnTo>
                  <a:pt x="1630040" y="1818107"/>
                </a:lnTo>
                <a:lnTo>
                  <a:pt x="1677600" y="1822458"/>
                </a:lnTo>
                <a:lnTo>
                  <a:pt x="1725504" y="1825585"/>
                </a:lnTo>
                <a:lnTo>
                  <a:pt x="1773738" y="1827473"/>
                </a:lnTo>
                <a:lnTo>
                  <a:pt x="1822284" y="1828106"/>
                </a:lnTo>
                <a:lnTo>
                  <a:pt x="1832091" y="1827978"/>
                </a:lnTo>
              </a:path>
            </a:pathLst>
          </a:custGeom>
          <a:ln w="25400">
            <a:solidFill>
              <a:srgbClr val="007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002640"/>
            <a:ext cx="720090" cy="1024255"/>
          </a:xfrm>
          <a:custGeom>
            <a:avLst/>
            <a:gdLst/>
            <a:ahLst/>
            <a:cxnLst/>
            <a:rect l="l" t="t" r="r" b="b"/>
            <a:pathLst>
              <a:path w="720090" h="1024254">
                <a:moveTo>
                  <a:pt x="719556" y="0"/>
                </a:moveTo>
                <a:lnTo>
                  <a:pt x="0" y="0"/>
                </a:lnTo>
                <a:lnTo>
                  <a:pt x="0" y="1024127"/>
                </a:lnTo>
                <a:lnTo>
                  <a:pt x="719556" y="1024127"/>
                </a:lnTo>
                <a:lnTo>
                  <a:pt x="719556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99832" y="616625"/>
            <a:ext cx="45631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</a:t>
            </a:r>
            <a:r>
              <a:rPr lang="pt-BR" sz="4000" dirty="0"/>
              <a:t>STRUTURA</a:t>
            </a:r>
            <a:r>
              <a:rPr sz="4000" spc="-50" dirty="0"/>
              <a:t> </a:t>
            </a:r>
            <a:r>
              <a:rPr sz="4000" spc="-10" dirty="0"/>
              <a:t>I</a:t>
            </a:r>
            <a:r>
              <a:rPr lang="pt-BR" sz="4000" spc="-10" dirty="0"/>
              <a:t>MPES</a:t>
            </a:r>
            <a:endParaRPr sz="4000" dirty="0"/>
          </a:p>
        </p:txBody>
      </p:sp>
      <p:sp>
        <p:nvSpPr>
          <p:cNvPr id="16" name="object 16"/>
          <p:cNvSpPr txBox="1"/>
          <p:nvPr/>
        </p:nvSpPr>
        <p:spPr>
          <a:xfrm>
            <a:off x="6154690" y="3601225"/>
            <a:ext cx="63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1F3F4"/>
                </a:solidFill>
                <a:latin typeface="Utopia Std"/>
                <a:cs typeface="Utopia Std"/>
              </a:rPr>
              <a:t>.</a:t>
            </a:r>
            <a:endParaRPr sz="1200">
              <a:latin typeface="Utopia Std"/>
              <a:cs typeface="Utopia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8259" y="3052586"/>
            <a:ext cx="374269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indent="-93345">
              <a:lnSpc>
                <a:spcPct val="100000"/>
              </a:lnSpc>
              <a:spcBef>
                <a:spcPts val="100"/>
              </a:spcBef>
              <a:buChar char="•"/>
              <a:tabLst>
                <a:tab pos="106045" algn="l"/>
              </a:tabLst>
            </a:pPr>
            <a:r>
              <a:rPr lang="pt-BR" sz="1400" dirty="0">
                <a:solidFill>
                  <a:srgbClr val="F1F3F4"/>
                </a:solidFill>
                <a:latin typeface="Utopia Std"/>
                <a:cs typeface="Utopia Std"/>
              </a:rPr>
              <a:t>Superintendente </a:t>
            </a:r>
            <a:endParaRPr sz="1400" dirty="0">
              <a:latin typeface="Utopia Std"/>
              <a:cs typeface="Utopia Std"/>
            </a:endParaRPr>
          </a:p>
          <a:p>
            <a:pPr marL="105410" marR="323850" indent="-93345">
              <a:lnSpc>
                <a:spcPct val="100000"/>
              </a:lnSpc>
              <a:buChar char="•"/>
              <a:tabLst>
                <a:tab pos="106680" algn="l"/>
              </a:tabLst>
            </a:pPr>
            <a:r>
              <a:rPr sz="1400" dirty="0" err="1">
                <a:solidFill>
                  <a:srgbClr val="F1F3F4"/>
                </a:solidFill>
                <a:latin typeface="Utopia Std"/>
                <a:cs typeface="Utopia Std"/>
              </a:rPr>
              <a:t>Diretor</a:t>
            </a:r>
            <a:r>
              <a:rPr lang="pt-BR" sz="1400" spc="-20" dirty="0">
                <a:solidFill>
                  <a:srgbClr val="F1F3F4"/>
                </a:solidFill>
                <a:latin typeface="Utopia Std"/>
                <a:cs typeface="Utopia Std"/>
              </a:rPr>
              <a:t>ia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d</a:t>
            </a:r>
            <a:r>
              <a:rPr lang="pt-BR" sz="1400" dirty="0">
                <a:solidFill>
                  <a:srgbClr val="F1F3F4"/>
                </a:solidFill>
                <a:latin typeface="Utopia Std"/>
                <a:cs typeface="Utopia Std"/>
              </a:rPr>
              <a:t>e Benefícios </a:t>
            </a:r>
            <a:endParaRPr sz="1400" dirty="0">
              <a:latin typeface="Utopia Std"/>
              <a:cs typeface="Utopia Std"/>
            </a:endParaRPr>
          </a:p>
          <a:p>
            <a:pPr marL="88900" indent="-76200">
              <a:lnSpc>
                <a:spcPct val="100000"/>
              </a:lnSpc>
              <a:buChar char="•"/>
              <a:tabLst>
                <a:tab pos="88900" algn="l"/>
              </a:tabLst>
            </a:pPr>
            <a:r>
              <a:rPr sz="1400" spc="-10" dirty="0" err="1">
                <a:solidFill>
                  <a:srgbClr val="F1F3F4"/>
                </a:solidFill>
                <a:latin typeface="Utopia Std"/>
                <a:cs typeface="Utopia Std"/>
              </a:rPr>
              <a:t>Diretor</a:t>
            </a:r>
            <a:r>
              <a:rPr lang="pt-BR" sz="1400" spc="-10" dirty="0">
                <a:solidFill>
                  <a:srgbClr val="F1F3F4"/>
                </a:solidFill>
                <a:latin typeface="Utopia Std"/>
                <a:cs typeface="Utopia Std"/>
              </a:rPr>
              <a:t>ia </a:t>
            </a:r>
            <a:r>
              <a:rPr sz="1400" spc="-10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d</a:t>
            </a:r>
            <a:r>
              <a:rPr lang="pt-BR" sz="1400" spc="-10" dirty="0">
                <a:solidFill>
                  <a:srgbClr val="F1F3F4"/>
                </a:solidFill>
                <a:latin typeface="Utopia Std"/>
                <a:cs typeface="Utopia Std"/>
              </a:rPr>
              <a:t>e Finanças </a:t>
            </a:r>
            <a:endParaRPr sz="1400" dirty="0">
              <a:latin typeface="Utopia Std"/>
              <a:cs typeface="Utopia Std"/>
            </a:endParaRPr>
          </a:p>
          <a:p>
            <a:pPr marL="88900" indent="-76200">
              <a:lnSpc>
                <a:spcPct val="100000"/>
              </a:lnSpc>
              <a:buChar char="•"/>
              <a:tabLst>
                <a:tab pos="88900" algn="l"/>
              </a:tabLst>
            </a:pPr>
            <a:r>
              <a:rPr lang="pt-BR" sz="1400" spc="-10" dirty="0">
                <a:solidFill>
                  <a:srgbClr val="F1F3F4"/>
                </a:solidFill>
                <a:latin typeface="Utopia Std"/>
                <a:cs typeface="Utopia Std"/>
              </a:rPr>
              <a:t>Controle Interno </a:t>
            </a:r>
            <a:endParaRPr sz="1400" dirty="0">
              <a:latin typeface="Utopia Std"/>
              <a:cs typeface="Utopia St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58259" y="4149866"/>
            <a:ext cx="314515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Órgãos </a:t>
            </a:r>
            <a:r>
              <a:rPr sz="1600" b="1" spc="-1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Consultivos</a:t>
            </a:r>
            <a:endParaRPr sz="1600" dirty="0">
              <a:latin typeface="Utopia Std Black Headline"/>
              <a:cs typeface="Utopia Std Black Headline"/>
            </a:endParaRPr>
          </a:p>
          <a:p>
            <a:pPr marL="106045" indent="-93345">
              <a:lnSpc>
                <a:spcPct val="100000"/>
              </a:lnSpc>
              <a:buChar char="•"/>
              <a:tabLst>
                <a:tab pos="106045" algn="l"/>
              </a:tabLst>
            </a:pP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Conselho</a:t>
            </a:r>
            <a:r>
              <a:rPr sz="16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600" dirty="0" err="1">
                <a:solidFill>
                  <a:srgbClr val="F1F3F4"/>
                </a:solidFill>
                <a:latin typeface="Utopia Std"/>
                <a:cs typeface="Utopia Std"/>
              </a:rPr>
              <a:t>Deliberativo</a:t>
            </a:r>
            <a:r>
              <a:rPr sz="16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endParaRPr sz="1600" dirty="0">
              <a:latin typeface="Utopia Std"/>
              <a:cs typeface="Utopia Std"/>
            </a:endParaRPr>
          </a:p>
          <a:p>
            <a:pPr marL="106045" indent="-93345">
              <a:lnSpc>
                <a:spcPct val="100000"/>
              </a:lnSpc>
              <a:buChar char="•"/>
              <a:tabLst>
                <a:tab pos="106045" algn="l"/>
              </a:tabLst>
            </a:pPr>
            <a:r>
              <a:rPr sz="1600" dirty="0">
                <a:solidFill>
                  <a:srgbClr val="F1F3F4"/>
                </a:solidFill>
                <a:latin typeface="Utopia Std"/>
                <a:cs typeface="Utopia Std"/>
              </a:rPr>
              <a:t>Conselho</a:t>
            </a:r>
            <a:r>
              <a:rPr sz="16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600" dirty="0">
                <a:solidFill>
                  <a:srgbClr val="F1F3F4"/>
                </a:solidFill>
                <a:latin typeface="Utopia Std"/>
                <a:cs typeface="Utopia Std"/>
              </a:rPr>
              <a:t>Fiscal</a:t>
            </a:r>
            <a:r>
              <a:rPr sz="16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endParaRPr sz="1600" dirty="0">
              <a:latin typeface="Utopia Std"/>
              <a:cs typeface="Utopia Std"/>
            </a:endParaRPr>
          </a:p>
          <a:p>
            <a:pPr marL="106045" indent="-93345">
              <a:lnSpc>
                <a:spcPct val="100000"/>
              </a:lnSpc>
              <a:buChar char="•"/>
              <a:tabLst>
                <a:tab pos="106045" algn="l"/>
              </a:tabLst>
            </a:pPr>
            <a:r>
              <a:rPr sz="1600" dirty="0">
                <a:solidFill>
                  <a:srgbClr val="F1F3F4"/>
                </a:solidFill>
                <a:latin typeface="Utopia Std"/>
                <a:cs typeface="Utopia Std"/>
              </a:rPr>
              <a:t>Comitê</a:t>
            </a:r>
            <a:r>
              <a:rPr sz="1600" spc="-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600" dirty="0">
                <a:solidFill>
                  <a:srgbClr val="F1F3F4"/>
                </a:solidFill>
                <a:latin typeface="Utopia Std"/>
                <a:cs typeface="Utopia Std"/>
              </a:rPr>
              <a:t>de </a:t>
            </a:r>
            <a:r>
              <a:rPr sz="1600" spc="-10" dirty="0" err="1">
                <a:solidFill>
                  <a:srgbClr val="F1F3F4"/>
                </a:solidFill>
                <a:latin typeface="Utopia Std"/>
                <a:cs typeface="Utopia Std"/>
              </a:rPr>
              <a:t>Investimentos</a:t>
            </a:r>
            <a:r>
              <a:rPr sz="1600" spc="-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endParaRPr sz="1600" dirty="0">
              <a:latin typeface="Utopia Std"/>
              <a:cs typeface="Utopia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58259" y="2079824"/>
            <a:ext cx="296545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Diretoria</a:t>
            </a:r>
            <a:r>
              <a:rPr sz="2400" b="1" spc="-2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spc="-1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Executiva, </a:t>
            </a:r>
            <a:r>
              <a:rPr sz="24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composta</a:t>
            </a:r>
            <a:r>
              <a:rPr sz="2400" b="1" spc="-5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spc="-2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por:</a:t>
            </a:r>
            <a:endParaRPr sz="2400" dirty="0">
              <a:latin typeface="Utopia Std Black Headline"/>
              <a:cs typeface="Utopia Std Black Headline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2DC693E-BE6A-7632-3B9F-42ED8A2A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54" y="8094459"/>
            <a:ext cx="4574714" cy="256445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9B4C03C-EE67-423D-25B2-18F0520E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664" y="5637247"/>
            <a:ext cx="4574714" cy="245587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5C71450-F2E5-79E5-7269-11F0F6932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6" b="16271"/>
          <a:stretch/>
        </p:blipFill>
        <p:spPr bwMode="auto">
          <a:xfrm>
            <a:off x="4346854" y="5684085"/>
            <a:ext cx="3193811" cy="500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9324" y="1304752"/>
            <a:ext cx="7560309" cy="9125585"/>
          </a:xfrm>
          <a:custGeom>
            <a:avLst/>
            <a:gdLst/>
            <a:ahLst/>
            <a:cxnLst/>
            <a:rect l="l" t="t" r="r" b="b"/>
            <a:pathLst>
              <a:path w="7560309" h="9125585">
                <a:moveTo>
                  <a:pt x="0" y="9125280"/>
                </a:moveTo>
                <a:lnTo>
                  <a:pt x="7559992" y="9125280"/>
                </a:lnTo>
                <a:lnTo>
                  <a:pt x="7559992" y="0"/>
                </a:lnTo>
                <a:lnTo>
                  <a:pt x="0" y="0"/>
                </a:lnTo>
                <a:lnTo>
                  <a:pt x="0" y="912528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10352811"/>
                </a:moveTo>
                <a:lnTo>
                  <a:pt x="0" y="10352811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10352811"/>
                </a:lnTo>
                <a:close/>
              </a:path>
              <a:path w="7560309" h="10692130">
                <a:moveTo>
                  <a:pt x="7559992" y="0"/>
                </a:moveTo>
                <a:lnTo>
                  <a:pt x="1320" y="0"/>
                </a:lnTo>
                <a:lnTo>
                  <a:pt x="1320" y="1227531"/>
                </a:lnTo>
                <a:lnTo>
                  <a:pt x="7559992" y="1227531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2125" y="218550"/>
            <a:ext cx="6292250" cy="109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BENEFÍCIOS PREVIDENCIÁRIOS</a:t>
            </a:r>
            <a:b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(REGRA DE TRASIÇÃO - PEDÁGIO)</a:t>
            </a:r>
            <a:b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70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7331" y="1318210"/>
            <a:ext cx="6142355" cy="510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spcBef>
                <a:spcPts val="100"/>
              </a:spcBef>
            </a:pPr>
            <a:r>
              <a:rPr lang="pt-PT" sz="18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APOSENTADORIA DOS PROFESSORES MUNICIPAIS:</a:t>
            </a:r>
            <a:endParaRPr lang="pt-BR" sz="1800" dirty="0">
              <a:effectLst/>
              <a:highlight>
                <a:srgbClr val="0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endParaRPr sz="1350" dirty="0">
              <a:highlight>
                <a:srgbClr val="000080"/>
              </a:highlight>
              <a:latin typeface="Utopia Std"/>
              <a:cs typeface="Utopia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050" y="1727203"/>
            <a:ext cx="6806636" cy="636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lang="pt-BR" sz="1350" b="1" spc="-7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Para o professor que comprovar exclusivamente tempo de efetivo exercício das funções de magistério na educação infantil e no ensino fundamental e médio serão reduzidos, para ambos os sexos, os requisitos de idade e de tempo de contribuição em 05 (cinco) anos</a:t>
            </a:r>
            <a:endParaRPr lang="pt-BR" sz="1350" dirty="0">
              <a:latin typeface="Utopia Std"/>
              <a:cs typeface="Utopia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705" y="4375325"/>
            <a:ext cx="6651325" cy="4590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Obs.: Período adicional de contribuição correspondente ao tempo que, na data de entrada em vigor da Lei Municipal nº 0001/2022, faltaria para atingir o tempo mínimo de contribuição referido no gráfico acima.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endParaRPr lang="pt-BR" sz="135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Forma do Cálculo do benefício</a:t>
            </a:r>
            <a:r>
              <a:rPr lang="pt-BR" sz="135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 Aplicação da média aritmética simples de todas as remunerações utilizadas como base para as contribuições do servidor (a) aos Regimes de Previdência, próprio ou geral, a que esteve vinculado, correspondente a 100% (cem por cento) de todo o período contributivo desde a competência de julho de 1994 ou desde o início da contribuição, se posterior àquela competência.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endParaRPr lang="pt-BR" sz="135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Valor do benefício</a:t>
            </a:r>
            <a:r>
              <a:rPr lang="pt-BR" sz="135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 O provento da aposentadoria corresponderá a integralidade da média aritmética.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endParaRPr lang="pt-BR" sz="135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Reajuste do benefício</a:t>
            </a:r>
            <a:r>
              <a:rPr lang="pt-BR" sz="135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 O provento da aposentadoria concedido conforme o gráfico, não será inferior ao valor do salário-mínimo e será reajustado nos termos estabelecidos para o Regime Geral de Previdência Social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DB689AB-4FB7-14C0-31F2-48EE8E125D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4" y="2441634"/>
            <a:ext cx="6447562" cy="1760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E57D0FA-3FAB-9141-141A-9EC15838E109}"/>
              </a:ext>
            </a:extLst>
          </p:cNvPr>
          <p:cNvSpPr txBox="1"/>
          <p:nvPr/>
        </p:nvSpPr>
        <p:spPr>
          <a:xfrm>
            <a:off x="6140450" y="10375873"/>
            <a:ext cx="3855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pt-BR" sz="1200" b="1" spc="475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1200" b="1" spc="30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IMPES            20</a:t>
            </a:r>
            <a:endParaRPr lang="pt-BR" sz="1200" spc="30" dirty="0">
              <a:solidFill>
                <a:schemeClr val="bg1"/>
              </a:solidFill>
              <a:latin typeface="Utopia Std Black Headline"/>
              <a:cs typeface="Utopia Std Black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37515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9324" y="1304752"/>
            <a:ext cx="7560309" cy="9125585"/>
          </a:xfrm>
          <a:custGeom>
            <a:avLst/>
            <a:gdLst/>
            <a:ahLst/>
            <a:cxnLst/>
            <a:rect l="l" t="t" r="r" b="b"/>
            <a:pathLst>
              <a:path w="7560309" h="9125585">
                <a:moveTo>
                  <a:pt x="0" y="9125280"/>
                </a:moveTo>
                <a:lnTo>
                  <a:pt x="7559992" y="9125280"/>
                </a:lnTo>
                <a:lnTo>
                  <a:pt x="7559992" y="0"/>
                </a:lnTo>
                <a:lnTo>
                  <a:pt x="0" y="0"/>
                </a:lnTo>
                <a:lnTo>
                  <a:pt x="0" y="912528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10352811"/>
                </a:moveTo>
                <a:lnTo>
                  <a:pt x="0" y="10352811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10352811"/>
                </a:lnTo>
                <a:close/>
              </a:path>
              <a:path w="7560309" h="10692130">
                <a:moveTo>
                  <a:pt x="7559992" y="0"/>
                </a:moveTo>
                <a:lnTo>
                  <a:pt x="1320" y="0"/>
                </a:lnTo>
                <a:lnTo>
                  <a:pt x="1320" y="1227531"/>
                </a:lnTo>
                <a:lnTo>
                  <a:pt x="7559992" y="1227531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2125" y="218550"/>
            <a:ext cx="6292250" cy="109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BENEFÍCIOS PREVIDENCIÁRIOS</a:t>
            </a:r>
            <a:b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(REGRA DE TRASIÇÃO - PEDÁGIO)</a:t>
            </a:r>
            <a:b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700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6814" y="1221362"/>
            <a:ext cx="6602872" cy="78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ctr">
              <a:spcBef>
                <a:spcPts val="100"/>
              </a:spcBef>
            </a:pPr>
            <a:r>
              <a:rPr lang="pt-PT" sz="18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APOSENTADORIA DOS SERVIDORES EXPOSTOS À AGENTES QUÍMICOS E BIOLÓGICOS:</a:t>
            </a:r>
            <a:endParaRPr lang="pt-BR" sz="1800" dirty="0">
              <a:effectLst/>
              <a:highlight>
                <a:srgbClr val="0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endParaRPr sz="1350" dirty="0">
              <a:highlight>
                <a:srgbClr val="000080"/>
              </a:highlight>
              <a:latin typeface="Utopia Std"/>
              <a:cs typeface="Utopia St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050" y="1975399"/>
            <a:ext cx="6806636" cy="125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 indent="179705" algn="just">
              <a:spcBef>
                <a:spcPts val="100"/>
              </a:spcBef>
            </a:pPr>
            <a:r>
              <a:rPr lang="pt-BR" sz="1350" dirty="0">
                <a:solidFill>
                  <a:srgbClr val="231F20"/>
                </a:solidFill>
                <a:latin typeface="Utopia Std"/>
                <a:cs typeface="Utopia Std Black Headline"/>
              </a:rPr>
              <a:t>O servidor que tiver ingressado em cargo efetivo no município de São Francisco até 17 de novembro de 2022, cujas atividades tenham sido exercidas com efetiva exposição a agentes químicos, físicos e biológicos prejudiciais à saúde, ou associação desses agentes, vedada a caracterização por categoria profissional ou ocupação, na forma dos </a:t>
            </a:r>
            <a:r>
              <a:rPr lang="pt-BR" sz="1350" dirty="0" err="1">
                <a:solidFill>
                  <a:srgbClr val="231F20"/>
                </a:solidFill>
                <a:latin typeface="Utopia Std"/>
                <a:cs typeface="Utopia Std Black Headline"/>
              </a:rPr>
              <a:t>arts</a:t>
            </a:r>
            <a:r>
              <a:rPr lang="pt-BR" sz="1350" dirty="0">
                <a:solidFill>
                  <a:srgbClr val="231F20"/>
                </a:solidFill>
                <a:latin typeface="Utopia Std"/>
                <a:cs typeface="Utopia Std Black Headline"/>
              </a:rPr>
              <a:t>. 57 e 58 da Lei nº 8.213, de 24 de julho de 1991, poderão aposentar-se quando o total da soma resultante da sua idade e do tempo de contribuição e o tempo de efetiva exposição forem, respectivamente, de:</a:t>
            </a:r>
            <a:endParaRPr lang="pt-BR" sz="1350" dirty="0">
              <a:latin typeface="Utopia Std"/>
              <a:cs typeface="Utopia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705" y="5368181"/>
            <a:ext cx="6728981" cy="4351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Obs.: A idade e o tempo de contribuição serão apurados em dias para o cálculo do somatório de pontos a que se refere a lei.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endParaRPr lang="pt-BR" sz="135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Forma do Cálculo do benefício</a:t>
            </a:r>
            <a:r>
              <a:rPr lang="pt-BR" sz="135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 Aplicação da média aritmética simples de todas as remunerações utilizadas como base para as contribuições do servidor (a) aos Regimes de Previdência, próprio ou geral, a que esteve vinculado, correspondente a 100% (cem por cento) de todo o período contributivo desde a competência de julho de 1994 ou desde o início da contribuição, se posterior àquela competência.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endParaRPr lang="pt-BR" sz="135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Valor do benefício</a:t>
            </a:r>
            <a:r>
              <a:rPr lang="pt-BR" sz="135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 O provento da aposentadoria corresponderá a integralidade da média aritmética.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endParaRPr lang="pt-BR" sz="1350" dirty="0">
              <a:solidFill>
                <a:schemeClr val="tx1"/>
              </a:solidFill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  <a:tab pos="5400040" algn="r"/>
              </a:tabLst>
            </a:pPr>
            <a:r>
              <a:rPr lang="pt-BR" sz="1350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Reajuste do benefício</a:t>
            </a:r>
            <a:r>
              <a:rPr lang="pt-BR" sz="1350" dirty="0">
                <a:solidFill>
                  <a:schemeClr val="tx1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: O provento da aposentadoria concedido conforme o gráfico, não será inferior ao valor do salário-mínimo e será reajustado nos termos estabelecidos para o Regime Geral de Previdência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3245BB-74A0-6E7D-CA63-CA72A7AD31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241361"/>
            <a:ext cx="6116304" cy="2043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497913-BC5C-EE78-D79A-D024009C1800}"/>
              </a:ext>
            </a:extLst>
          </p:cNvPr>
          <p:cNvSpPr txBox="1"/>
          <p:nvPr/>
        </p:nvSpPr>
        <p:spPr>
          <a:xfrm>
            <a:off x="6140450" y="10375873"/>
            <a:ext cx="38554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pt-BR" sz="1200" b="1" spc="475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1200" b="1" spc="30" dirty="0">
                <a:solidFill>
                  <a:schemeClr val="bg1"/>
                </a:solidFill>
                <a:latin typeface="Utopia Std Black Headline"/>
                <a:cs typeface="Utopia Std Black Headline"/>
              </a:rPr>
              <a:t>IMPES            21</a:t>
            </a:r>
            <a:endParaRPr lang="pt-BR" sz="1200" spc="30" dirty="0">
              <a:solidFill>
                <a:schemeClr val="bg1"/>
              </a:solidFill>
              <a:latin typeface="Utopia Std Black Headline"/>
              <a:cs typeface="Utopia Std Black Headline"/>
            </a:endParaRPr>
          </a:p>
        </p:txBody>
      </p:sp>
    </p:spTree>
    <p:extLst>
      <p:ext uri="{BB962C8B-B14F-4D97-AF65-F5344CB8AC3E}">
        <p14:creationId xmlns:p14="http://schemas.microsoft.com/office/powerpoint/2010/main" val="2766122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271" y="1397"/>
            <a:ext cx="7560004" cy="10692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4250" y="439654"/>
            <a:ext cx="6292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PENSÕES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7444" y="1311925"/>
            <a:ext cx="3978910" cy="5739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900"/>
              </a:spcBef>
            </a:pPr>
            <a:r>
              <a:rPr sz="36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Pensão</a:t>
            </a:r>
            <a:r>
              <a:rPr sz="3600" b="1" spc="-4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600" b="1" dirty="0" err="1">
                <a:solidFill>
                  <a:srgbClr val="FFFFFF"/>
                </a:solidFill>
                <a:latin typeface="Utopia Std Black Headline"/>
                <a:cs typeface="Utopia Std Black Headline"/>
              </a:rPr>
              <a:t>por</a:t>
            </a:r>
            <a:r>
              <a:rPr sz="3600" b="1" spc="-3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600" b="1" spc="-10" dirty="0" err="1">
                <a:solidFill>
                  <a:srgbClr val="FFFFFF"/>
                </a:solidFill>
                <a:latin typeface="Utopia Std Black Headline"/>
                <a:cs typeface="Utopia Std Black Headline"/>
              </a:rPr>
              <a:t>morte</a:t>
            </a:r>
            <a:endParaRPr sz="3600" dirty="0">
              <a:latin typeface="Utopia Std Black Headline"/>
              <a:cs typeface="Utopia Std Black Headlin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35250" y="1"/>
            <a:ext cx="4924754" cy="1915760"/>
            <a:chOff x="2635250" y="1"/>
            <a:chExt cx="4924754" cy="1915760"/>
          </a:xfrm>
        </p:grpSpPr>
        <p:sp>
          <p:nvSpPr>
            <p:cNvPr id="6" name="object 6"/>
            <p:cNvSpPr/>
            <p:nvPr/>
          </p:nvSpPr>
          <p:spPr>
            <a:xfrm>
              <a:off x="2635250" y="1155700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0" y="0"/>
                  </a:moveTo>
                  <a:lnTo>
                    <a:pt x="958430" y="0"/>
                  </a:lnTo>
                </a:path>
              </a:pathLst>
            </a:custGeom>
            <a:ln w="63500">
              <a:solidFill>
                <a:srgbClr val="ABE1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1850" y="1"/>
              <a:ext cx="1648154" cy="19157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2007" y="2391406"/>
            <a:ext cx="6800551" cy="1054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215900" algn="just">
              <a:lnSpc>
                <a:spcPts val="1600"/>
              </a:lnSpc>
              <a:spcBef>
                <a:spcPts val="220"/>
              </a:spcBef>
            </a:pPr>
            <a:r>
              <a:rPr lang="pt-BR" sz="1400" dirty="0">
                <a:solidFill>
                  <a:srgbClr val="FFFFFF"/>
                </a:solidFill>
                <a:latin typeface="Utopia Std"/>
                <a:cs typeface="Utopia Std"/>
              </a:rPr>
              <a:t>A pensão por morte concedida ao dependente de segurado do IMPES, será equivalente a uma cota familiar de 50% (cinquenta por cento) do valor da aposentadoria recebida pelo segurado ou servidor ou daquela a que teria direito se fosse aposentado por incapacidade permanente na data do óbito, acrescida de cotas de 10 (dez) pontos percentuais por dependente, até o máximo de 100% (cem por cento).</a:t>
            </a:r>
            <a:endParaRPr lang="pt-BR" sz="1400" dirty="0">
              <a:latin typeface="Utopia Std"/>
              <a:cs typeface="Utopia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97650" y="10433544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350" b="1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</a:t>
            </a:r>
            <a:r>
              <a:rPr sz="1350" b="1" spc="155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  </a:t>
            </a:r>
            <a:r>
              <a:rPr sz="135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2</a:t>
            </a:r>
            <a:r>
              <a:rPr lang="pt-BR" sz="135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2</a:t>
            </a:r>
            <a:endParaRPr sz="1350" dirty="0">
              <a:latin typeface="Utopia Std Black Headline"/>
              <a:cs typeface="Utopia Std Black Headline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D91814B-3956-6710-79CC-04F296AF7FA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22" y="3649333"/>
            <a:ext cx="5750928" cy="22111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BB41BD8-71D2-2B5E-C749-1E27BF09E413}"/>
              </a:ext>
            </a:extLst>
          </p:cNvPr>
          <p:cNvSpPr txBox="1"/>
          <p:nvPr/>
        </p:nvSpPr>
        <p:spPr>
          <a:xfrm>
            <a:off x="501650" y="6136756"/>
            <a:ext cx="67878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Utopia Std"/>
              </a:rPr>
              <a:t>As cotas por dependente cessarão com a perda dessa qualidade e não serão reversíveis aos demais dependentes, preservado o valor de 100% (cem por cento) da pensão por morte quando o número de dependentes remanescente for igual ou superior a 05 (cinco).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Utopia Std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Utopia Std"/>
              </a:rPr>
              <a:t>Na hipótese de existir dependente inválido ou com deficiência intelectual, mental ou grave, o valor da pensão por morte de que trata a Lei Municipal nº 095/2022 será equivalente a: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Utopia Std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Utopia Std"/>
              </a:rPr>
              <a:t>- 100% (cem por cento) da aposentadoria recebida pelo segurado ou daquela a que teria direito se fosse aposentado por incapacidade permanente na data do óbito, até o limite máximo de benefícios do Regime Geral de Previdência Social; e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Utopia Std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Utopia Std"/>
              </a:rPr>
              <a:t>- Uma cota familiar de 50% (cinquenta por cento) acrescida de cotas de 10 (dez) pontos percentuais por dependente, até o máximo de 100% (cem por cento), para o valor que supere o limite máximo de benefícios do Regime Geral de Previdência Social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73A4362D-CFD6-C455-5FFC-AB97D6E14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271" y="-3817"/>
            <a:ext cx="1547812" cy="13654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271" y="1397"/>
            <a:ext cx="7560004" cy="10692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4250" y="439654"/>
            <a:ext cx="6292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PENSÕES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7444" y="1311925"/>
            <a:ext cx="3978910" cy="5739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900"/>
              </a:spcBef>
            </a:pPr>
            <a:r>
              <a:rPr sz="36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Pensão</a:t>
            </a:r>
            <a:r>
              <a:rPr sz="3600" b="1" spc="-4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600" b="1" dirty="0" err="1">
                <a:solidFill>
                  <a:srgbClr val="FFFFFF"/>
                </a:solidFill>
                <a:latin typeface="Utopia Std Black Headline"/>
                <a:cs typeface="Utopia Std Black Headline"/>
              </a:rPr>
              <a:t>por</a:t>
            </a:r>
            <a:r>
              <a:rPr sz="3600" b="1" spc="-3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3600" b="1" spc="-10" dirty="0" err="1">
                <a:solidFill>
                  <a:srgbClr val="FFFFFF"/>
                </a:solidFill>
                <a:latin typeface="Utopia Std Black Headline"/>
                <a:cs typeface="Utopia Std Black Headline"/>
              </a:rPr>
              <a:t>morte</a:t>
            </a:r>
            <a:endParaRPr sz="3600" dirty="0">
              <a:latin typeface="Utopia Std Black Headline"/>
              <a:cs typeface="Utopia Std Black Headlin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35250" y="1"/>
            <a:ext cx="4924754" cy="1915760"/>
            <a:chOff x="2635250" y="1"/>
            <a:chExt cx="4924754" cy="1915760"/>
          </a:xfrm>
        </p:grpSpPr>
        <p:sp>
          <p:nvSpPr>
            <p:cNvPr id="6" name="object 6"/>
            <p:cNvSpPr/>
            <p:nvPr/>
          </p:nvSpPr>
          <p:spPr>
            <a:xfrm>
              <a:off x="2635250" y="1155700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0" y="0"/>
                  </a:moveTo>
                  <a:lnTo>
                    <a:pt x="958430" y="0"/>
                  </a:lnTo>
                </a:path>
              </a:pathLst>
            </a:custGeom>
            <a:ln w="63500">
              <a:solidFill>
                <a:srgbClr val="ABE1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1850" y="1"/>
              <a:ext cx="1648154" cy="19157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2007" y="2391406"/>
            <a:ext cx="6800551" cy="1054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215900" algn="just">
              <a:lnSpc>
                <a:spcPts val="1600"/>
              </a:lnSpc>
              <a:spcBef>
                <a:spcPts val="220"/>
              </a:spcBef>
            </a:pPr>
            <a:r>
              <a:rPr lang="pt-BR" sz="1400" dirty="0">
                <a:solidFill>
                  <a:srgbClr val="FFFFFF"/>
                </a:solidFill>
                <a:latin typeface="Utopia Std"/>
                <a:cs typeface="Utopia Std"/>
              </a:rPr>
              <a:t>A pensão por morte concedida ao dependente de segurado do IMPES, será equivalente a uma cota familiar de 50% (cinquenta por cento) do valor da aposentadoria recebida pelo segurado ou servidor ou daquela a que teria direito se fosse aposentado por incapacidade permanente na data do óbito, acrescida de cotas de 10 (dez) pontos percentuais por dependente, até o máximo de 100% (cem por cento).</a:t>
            </a:r>
            <a:endParaRPr lang="pt-BR" sz="1400" dirty="0">
              <a:latin typeface="Utopia Std"/>
              <a:cs typeface="Utopia St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5927" y="10415054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350" b="1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</a:t>
            </a:r>
            <a:r>
              <a:rPr sz="1350" b="1" spc="155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  </a:t>
            </a:r>
            <a:r>
              <a:rPr sz="135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2</a:t>
            </a:r>
            <a:r>
              <a:rPr lang="pt-BR" sz="135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3</a:t>
            </a:r>
            <a:endParaRPr sz="1350" dirty="0">
              <a:latin typeface="Utopia Std Black Headline"/>
              <a:cs typeface="Utopia Std Black Headline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D91814B-3956-6710-79CC-04F296AF7FA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22" y="3649333"/>
            <a:ext cx="5750928" cy="22111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BB41BD8-71D2-2B5E-C749-1E27BF09E413}"/>
              </a:ext>
            </a:extLst>
          </p:cNvPr>
          <p:cNvSpPr txBox="1"/>
          <p:nvPr/>
        </p:nvSpPr>
        <p:spPr>
          <a:xfrm>
            <a:off x="501650" y="6136756"/>
            <a:ext cx="67878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Utopia Std"/>
              </a:rPr>
              <a:t>As cotas por dependente cessarão com a perda dessa qualidade e não serão reversíveis aos demais dependentes, preservado o valor de 100% (cem por cento) da pensão por morte quando o número de dependentes remanescente for igual ou superior a 05 (cinco).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Utopia Std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Utopia Std"/>
              </a:rPr>
              <a:t>Na hipótese de existir dependente inválido ou com deficiência intelectual, mental ou grave, o valor da pensão por morte de que trata a Lei Municipal nº 095/2022 será equivalente a: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Utopia Std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Utopia Std"/>
              </a:rPr>
              <a:t>- 100% (cem por cento) da aposentadoria recebida pelo segurado ou daquela a que teria direito se fosse aposentado por incapacidade permanente na data do óbito, até o limite máximo de benefícios do Regime Geral de Previdência Social; e</a:t>
            </a:r>
          </a:p>
          <a:p>
            <a:pPr algn="just"/>
            <a:endParaRPr lang="pt-BR" sz="1400" dirty="0">
              <a:solidFill>
                <a:schemeClr val="bg1"/>
              </a:solidFill>
              <a:latin typeface="Utopia Std"/>
            </a:endParaRPr>
          </a:p>
          <a:p>
            <a:pPr algn="just"/>
            <a:r>
              <a:rPr lang="pt-BR" sz="1400" dirty="0">
                <a:solidFill>
                  <a:schemeClr val="bg1"/>
                </a:solidFill>
                <a:latin typeface="Utopia Std"/>
              </a:rPr>
              <a:t>- Uma cota familiar de 50% (cinquenta por cento) acrescida de cotas de 10 (dez) pontos percentuais por dependente, até o máximo de 100% (cem por cento), para o valor que supere o limite máximo de benefícios do Regime Geral de Previdência Social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73A4362D-CFD6-C455-5FFC-AB97D6E14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271" y="-3817"/>
            <a:ext cx="1547812" cy="13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10692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"/>
              <a:ext cx="0" cy="10692130"/>
            </a:xfrm>
            <a:custGeom>
              <a:avLst/>
              <a:gdLst/>
              <a:ahLst/>
              <a:cxnLst/>
              <a:rect l="l" t="t" r="r" b="b"/>
              <a:pathLst>
                <a:path h="10692130">
                  <a:moveTo>
                    <a:pt x="0" y="0"/>
                  </a:moveTo>
                  <a:lnTo>
                    <a:pt x="0" y="10692003"/>
                  </a:lnTo>
                </a:path>
              </a:pathLst>
            </a:custGeom>
            <a:solidFill>
              <a:srgbClr val="F1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1999" y="3106911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0" y="0"/>
                  </a:moveTo>
                  <a:lnTo>
                    <a:pt x="95843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5299" y="327698"/>
            <a:ext cx="5103495" cy="256540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 marR="5080">
              <a:lnSpc>
                <a:spcPct val="78200"/>
              </a:lnSpc>
              <a:spcBef>
                <a:spcPts val="1800"/>
              </a:spcBef>
              <a:tabLst>
                <a:tab pos="1737360" algn="l"/>
              </a:tabLst>
            </a:pPr>
            <a:r>
              <a:rPr sz="6500" spc="-10" dirty="0">
                <a:solidFill>
                  <a:srgbClr val="ABE1FA"/>
                </a:solidFill>
              </a:rPr>
              <a:t>Gratificação Natalina </a:t>
            </a:r>
            <a:r>
              <a:rPr sz="6500" spc="-20" dirty="0">
                <a:solidFill>
                  <a:srgbClr val="ABE1FA"/>
                </a:solidFill>
              </a:rPr>
              <a:t>(13º</a:t>
            </a:r>
            <a:r>
              <a:rPr sz="6500" dirty="0">
                <a:solidFill>
                  <a:srgbClr val="ABE1FA"/>
                </a:solidFill>
              </a:rPr>
              <a:t>	</a:t>
            </a:r>
            <a:r>
              <a:rPr sz="6500" spc="-10" dirty="0">
                <a:solidFill>
                  <a:srgbClr val="ABE1FA"/>
                </a:solidFill>
              </a:rPr>
              <a:t>salário):</a:t>
            </a:r>
            <a:endParaRPr sz="6500"/>
          </a:p>
        </p:txBody>
      </p:sp>
      <p:sp>
        <p:nvSpPr>
          <p:cNvPr id="7" name="object 7"/>
          <p:cNvSpPr txBox="1"/>
          <p:nvPr/>
        </p:nvSpPr>
        <p:spPr>
          <a:xfrm>
            <a:off x="3994725" y="3123539"/>
            <a:ext cx="3015615" cy="49047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215900" algn="just">
              <a:lnSpc>
                <a:spcPts val="1600"/>
              </a:lnSpc>
              <a:spcBef>
                <a:spcPts val="220"/>
              </a:spcBef>
            </a:pP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</a:t>
            </a:r>
            <a:r>
              <a:rPr sz="1400" b="1" spc="254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Gratificação</a:t>
            </a:r>
            <a:r>
              <a:rPr sz="1400" b="1" spc="2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Natalina</a:t>
            </a:r>
            <a:r>
              <a:rPr sz="1400" b="1" spc="2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será</a:t>
            </a:r>
            <a:r>
              <a:rPr sz="1400" b="1" spc="2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Utopia Std"/>
                <a:cs typeface="Utopia Std"/>
              </a:rPr>
              <a:t>con-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cedida</a:t>
            </a:r>
            <a:r>
              <a:rPr sz="1400" b="1" spc="1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ao</a:t>
            </a:r>
            <a:r>
              <a:rPr sz="1400" b="1" spc="1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segurado</a:t>
            </a:r>
            <a:r>
              <a:rPr sz="1400" b="1" spc="1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b="1" spc="1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ao</a:t>
            </a:r>
            <a:r>
              <a:rPr sz="1400" b="1" spc="1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pensionista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que,</a:t>
            </a:r>
            <a:r>
              <a:rPr sz="1400" b="1" spc="2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durante</a:t>
            </a:r>
            <a:r>
              <a:rPr sz="1400" b="1" spc="2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b="1" spc="2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ano,</a:t>
            </a:r>
            <a:r>
              <a:rPr sz="1400" b="1" spc="2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tenha</a:t>
            </a:r>
            <a:r>
              <a:rPr sz="1400" b="1" spc="2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recebido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aposentadoria</a:t>
            </a:r>
            <a:r>
              <a:rPr sz="1400" b="1" spc="1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ou</a:t>
            </a:r>
            <a:r>
              <a:rPr sz="1400" b="1" spc="1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pensão</a:t>
            </a:r>
            <a:r>
              <a:rPr sz="1400" b="1" spc="1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por</a:t>
            </a:r>
            <a:r>
              <a:rPr sz="1400" b="1" spc="1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morte.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Serão</a:t>
            </a:r>
            <a:r>
              <a:rPr sz="1400" b="1" spc="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destacados</a:t>
            </a:r>
            <a:r>
              <a:rPr sz="1400" b="1" spc="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alguns</a:t>
            </a:r>
            <a:r>
              <a:rPr sz="1400" b="1" spc="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aspectos</a:t>
            </a:r>
            <a:r>
              <a:rPr sz="1400" b="1" spc="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Utopia Std"/>
                <a:cs typeface="Utopia Std"/>
              </a:rPr>
              <a:t>re-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ferentes</a:t>
            </a:r>
            <a:r>
              <a:rPr sz="1400" b="1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esta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Gratificação:</a:t>
            </a:r>
            <a:endParaRPr sz="140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400">
              <a:latin typeface="Utopia Std"/>
              <a:cs typeface="Utopia Std"/>
            </a:endParaRPr>
          </a:p>
          <a:p>
            <a:pPr marL="12700" marR="6350" indent="215900" algn="just">
              <a:lnSpc>
                <a:spcPts val="16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Fração</a:t>
            </a:r>
            <a:r>
              <a:rPr sz="1400" b="1" spc="1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b="1" spc="1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15</a:t>
            </a:r>
            <a:r>
              <a:rPr sz="1400" b="1" spc="1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dias</a:t>
            </a:r>
            <a:r>
              <a:rPr sz="1400" b="1" spc="1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será</a:t>
            </a:r>
            <a:r>
              <a:rPr sz="1400" b="1" spc="1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considera-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da</a:t>
            </a:r>
            <a:r>
              <a:rPr sz="1400" b="1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como</a:t>
            </a:r>
            <a:r>
              <a:rPr sz="1400" b="1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mês</a:t>
            </a:r>
            <a:r>
              <a:rPr sz="1400" b="1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integral;</a:t>
            </a:r>
            <a:endParaRPr sz="140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400">
              <a:latin typeface="Utopia Std"/>
              <a:cs typeface="Utopia Std"/>
            </a:endParaRPr>
          </a:p>
          <a:p>
            <a:pPr marL="12700" marR="5080" indent="215900" algn="just">
              <a:lnSpc>
                <a:spcPts val="1600"/>
              </a:lnSpc>
            </a:pP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</a:t>
            </a:r>
            <a:r>
              <a:rPr sz="1400" b="1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Gratificação</a:t>
            </a:r>
            <a:r>
              <a:rPr sz="1400" b="1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Natalina</a:t>
            </a:r>
            <a:r>
              <a:rPr sz="1400" b="1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(13º</a:t>
            </a:r>
            <a:r>
              <a:rPr sz="1400" b="1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Utopia Std"/>
                <a:cs typeface="Utopia Std"/>
              </a:rPr>
              <a:t>salá-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rio)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corresponderá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ao</a:t>
            </a:r>
            <a:r>
              <a:rPr sz="1400" b="1" spc="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valor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Utopia Std"/>
                <a:cs typeface="Utopia Std"/>
              </a:rPr>
              <a:t>bene-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fício</a:t>
            </a:r>
            <a:r>
              <a:rPr sz="1400" b="1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mensal</a:t>
            </a:r>
            <a:r>
              <a:rPr sz="1400" b="1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</a:t>
            </a:r>
            <a:r>
              <a:rPr sz="1400" b="1" spc="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que</a:t>
            </a:r>
            <a:r>
              <a:rPr sz="1400" b="1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faz</a:t>
            </a:r>
            <a:r>
              <a:rPr sz="1400" b="1" spc="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jus</a:t>
            </a:r>
            <a:r>
              <a:rPr sz="1400" b="1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b="1" spc="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segurado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ou</a:t>
            </a:r>
            <a:r>
              <a:rPr sz="1400" b="1" spc="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b="1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pensionista;</a:t>
            </a:r>
            <a:endParaRPr sz="140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400">
              <a:latin typeface="Utopia Std"/>
              <a:cs typeface="Utopia Std"/>
            </a:endParaRPr>
          </a:p>
          <a:p>
            <a:pPr marL="12700" marR="5080" indent="215900" algn="just">
              <a:lnSpc>
                <a:spcPts val="1600"/>
              </a:lnSpc>
            </a:pP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Será</a:t>
            </a:r>
            <a:r>
              <a:rPr sz="1400" b="1" spc="4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observada</a:t>
            </a:r>
            <a:r>
              <a:rPr sz="1400" b="1" spc="4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</a:t>
            </a:r>
            <a:r>
              <a:rPr sz="1400" b="1" spc="4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proporcionali-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dade</a:t>
            </a:r>
            <a:r>
              <a:rPr sz="1400" b="1" spc="1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b="1" spc="1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1/12</a:t>
            </a:r>
            <a:r>
              <a:rPr sz="1400" b="1" spc="114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(um</a:t>
            </a:r>
            <a:r>
              <a:rPr sz="1400" b="1" spc="1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doze</a:t>
            </a:r>
            <a:r>
              <a:rPr sz="1400" b="1" spc="114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avos)</a:t>
            </a:r>
            <a:r>
              <a:rPr sz="1400" b="1" spc="1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da</a:t>
            </a:r>
            <a:r>
              <a:rPr sz="1400" b="1" spc="114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Utopia Std"/>
                <a:cs typeface="Utopia Std"/>
              </a:rPr>
              <a:t>gra-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tificação</a:t>
            </a:r>
            <a:r>
              <a:rPr sz="1400" b="1" spc="1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para</a:t>
            </a:r>
            <a:r>
              <a:rPr sz="1400" b="1" spc="1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cada</a:t>
            </a:r>
            <a:r>
              <a:rPr sz="1400" b="1" spc="1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mês</a:t>
            </a:r>
            <a:r>
              <a:rPr sz="1400" b="1" spc="1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b="1" spc="1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benefício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efetivamente</a:t>
            </a:r>
            <a:r>
              <a:rPr sz="1400" b="1" spc="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recebido;</a:t>
            </a:r>
            <a:endParaRPr sz="140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400">
              <a:latin typeface="Utopia Std"/>
              <a:cs typeface="Utopia Std"/>
            </a:endParaRPr>
          </a:p>
          <a:p>
            <a:pPr marL="12700" marR="6350" indent="215900" algn="just">
              <a:lnSpc>
                <a:spcPts val="1600"/>
              </a:lnSpc>
            </a:pP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</a:t>
            </a:r>
            <a:r>
              <a:rPr sz="1400" b="1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Gratificação</a:t>
            </a:r>
            <a:r>
              <a:rPr sz="1400" b="1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Natalina</a:t>
            </a:r>
            <a:r>
              <a:rPr sz="1400" b="1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(13º</a:t>
            </a:r>
            <a:r>
              <a:rPr sz="1400" b="1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Utopia Std"/>
                <a:cs typeface="Utopia Std"/>
              </a:rPr>
              <a:t>salá-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rio)</a:t>
            </a:r>
            <a:r>
              <a:rPr sz="1400" b="1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será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paga</a:t>
            </a:r>
            <a:r>
              <a:rPr sz="1400" b="1" spc="3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até</a:t>
            </a:r>
            <a:r>
              <a:rPr sz="1400" b="1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dia</a:t>
            </a:r>
            <a:r>
              <a:rPr sz="1400" b="1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20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b="1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"/>
                <a:cs typeface="Utopia Std"/>
              </a:rPr>
              <a:t>dezem-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bro</a:t>
            </a:r>
            <a:r>
              <a:rPr sz="1400" b="1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b="1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"/>
                <a:cs typeface="Utopia Std"/>
              </a:rPr>
              <a:t>cada</a:t>
            </a:r>
            <a:r>
              <a:rPr sz="1400" b="1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Utopia Std"/>
                <a:cs typeface="Utopia Std"/>
              </a:rPr>
              <a:t>ano.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1746" y="10338652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350" b="1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</a:t>
            </a:r>
            <a:r>
              <a:rPr sz="1350" b="1" spc="155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  </a:t>
            </a:r>
            <a:r>
              <a:rPr sz="135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2</a:t>
            </a:r>
            <a:r>
              <a:rPr lang="pt-BR" sz="135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4</a:t>
            </a:r>
            <a:endParaRPr sz="1350" dirty="0"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66797"/>
            <a:ext cx="108585" cy="8125459"/>
            <a:chOff x="0" y="2566797"/>
            <a:chExt cx="108585" cy="812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48234"/>
              <a:ext cx="107999" cy="41437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566797"/>
              <a:ext cx="108585" cy="8125459"/>
            </a:xfrm>
            <a:custGeom>
              <a:avLst/>
              <a:gdLst/>
              <a:ahLst/>
              <a:cxnLst/>
              <a:rect l="l" t="t" r="r" b="b"/>
              <a:pathLst>
                <a:path w="108585" h="8125459">
                  <a:moveTo>
                    <a:pt x="0" y="8125206"/>
                  </a:moveTo>
                  <a:lnTo>
                    <a:pt x="107988" y="8125206"/>
                  </a:lnTo>
                  <a:lnTo>
                    <a:pt x="107988" y="0"/>
                  </a:lnTo>
                  <a:lnTo>
                    <a:pt x="0" y="0"/>
                  </a:lnTo>
                  <a:lnTo>
                    <a:pt x="0" y="8125206"/>
                  </a:lnTo>
                  <a:close/>
                </a:path>
              </a:pathLst>
            </a:custGeom>
            <a:solidFill>
              <a:srgbClr val="007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869884"/>
            <a:ext cx="108585" cy="131445"/>
          </a:xfrm>
          <a:custGeom>
            <a:avLst/>
            <a:gdLst/>
            <a:ahLst/>
            <a:cxnLst/>
            <a:rect l="l" t="t" r="r" b="b"/>
            <a:pathLst>
              <a:path w="108585" h="131444">
                <a:moveTo>
                  <a:pt x="0" y="130911"/>
                </a:moveTo>
                <a:lnTo>
                  <a:pt x="107988" y="130911"/>
                </a:lnTo>
                <a:lnTo>
                  <a:pt x="107988" y="0"/>
                </a:lnTo>
                <a:lnTo>
                  <a:pt x="0" y="0"/>
                </a:lnTo>
                <a:lnTo>
                  <a:pt x="0" y="130911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72972"/>
            <a:ext cx="108585" cy="131445"/>
          </a:xfrm>
          <a:custGeom>
            <a:avLst/>
            <a:gdLst/>
            <a:ahLst/>
            <a:cxnLst/>
            <a:rect l="l" t="t" r="r" b="b"/>
            <a:pathLst>
              <a:path w="108585" h="131444">
                <a:moveTo>
                  <a:pt x="0" y="130911"/>
                </a:moveTo>
                <a:lnTo>
                  <a:pt x="107988" y="130911"/>
                </a:lnTo>
                <a:lnTo>
                  <a:pt x="107988" y="0"/>
                </a:lnTo>
                <a:lnTo>
                  <a:pt x="0" y="0"/>
                </a:lnTo>
                <a:lnTo>
                  <a:pt x="0" y="130911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379095" cy="1173480"/>
            <a:chOff x="0" y="0"/>
            <a:chExt cx="379095" cy="117348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08585" cy="607060"/>
            </a:xfrm>
            <a:custGeom>
              <a:avLst/>
              <a:gdLst/>
              <a:ahLst/>
              <a:cxnLst/>
              <a:rect l="l" t="t" r="r" b="b"/>
              <a:pathLst>
                <a:path w="108585" h="607060">
                  <a:moveTo>
                    <a:pt x="0" y="606971"/>
                  </a:moveTo>
                  <a:lnTo>
                    <a:pt x="107988" y="606971"/>
                  </a:lnTo>
                  <a:lnTo>
                    <a:pt x="107988" y="0"/>
                  </a:lnTo>
                  <a:lnTo>
                    <a:pt x="0" y="0"/>
                  </a:lnTo>
                  <a:lnTo>
                    <a:pt x="0" y="606971"/>
                  </a:lnTo>
                  <a:close/>
                </a:path>
              </a:pathLst>
            </a:custGeom>
            <a:solidFill>
              <a:srgbClr val="007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06971"/>
              <a:ext cx="379095" cy="566420"/>
            </a:xfrm>
            <a:custGeom>
              <a:avLst/>
              <a:gdLst/>
              <a:ahLst/>
              <a:cxnLst/>
              <a:rect l="l" t="t" r="r" b="b"/>
              <a:pathLst>
                <a:path w="379095" h="566419">
                  <a:moveTo>
                    <a:pt x="378968" y="0"/>
                  </a:moveTo>
                  <a:lnTo>
                    <a:pt x="0" y="0"/>
                  </a:lnTo>
                  <a:lnTo>
                    <a:pt x="0" y="566000"/>
                  </a:lnTo>
                  <a:lnTo>
                    <a:pt x="378968" y="566000"/>
                  </a:lnTo>
                  <a:lnTo>
                    <a:pt x="378968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1303883"/>
            <a:ext cx="379095" cy="566420"/>
          </a:xfrm>
          <a:custGeom>
            <a:avLst/>
            <a:gdLst/>
            <a:ahLst/>
            <a:cxnLst/>
            <a:rect l="l" t="t" r="r" b="b"/>
            <a:pathLst>
              <a:path w="379095" h="566419">
                <a:moveTo>
                  <a:pt x="378968" y="0"/>
                </a:moveTo>
                <a:lnTo>
                  <a:pt x="0" y="0"/>
                </a:lnTo>
                <a:lnTo>
                  <a:pt x="0" y="566000"/>
                </a:lnTo>
                <a:lnTo>
                  <a:pt x="378968" y="566000"/>
                </a:lnTo>
                <a:lnTo>
                  <a:pt x="378968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000796"/>
            <a:ext cx="379095" cy="566420"/>
          </a:xfrm>
          <a:custGeom>
            <a:avLst/>
            <a:gdLst/>
            <a:ahLst/>
            <a:cxnLst/>
            <a:rect l="l" t="t" r="r" b="b"/>
            <a:pathLst>
              <a:path w="379095" h="566419">
                <a:moveTo>
                  <a:pt x="378968" y="0"/>
                </a:moveTo>
                <a:lnTo>
                  <a:pt x="0" y="0"/>
                </a:lnTo>
                <a:lnTo>
                  <a:pt x="0" y="566000"/>
                </a:lnTo>
                <a:lnTo>
                  <a:pt x="378968" y="566000"/>
                </a:lnTo>
                <a:lnTo>
                  <a:pt x="378968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7578292" cy="10692130"/>
            <a:chOff x="0" y="0"/>
            <a:chExt cx="7578292" cy="10692130"/>
          </a:xfrm>
        </p:grpSpPr>
        <p:sp>
          <p:nvSpPr>
            <p:cNvPr id="13" name="object 13"/>
            <p:cNvSpPr/>
            <p:nvPr/>
          </p:nvSpPr>
          <p:spPr>
            <a:xfrm>
              <a:off x="0" y="515975"/>
              <a:ext cx="417195" cy="560070"/>
            </a:xfrm>
            <a:custGeom>
              <a:avLst/>
              <a:gdLst/>
              <a:ahLst/>
              <a:cxnLst/>
              <a:rect l="l" t="t" r="r" b="b"/>
              <a:pathLst>
                <a:path w="417195" h="560069">
                  <a:moveTo>
                    <a:pt x="0" y="559460"/>
                  </a:moveTo>
                  <a:lnTo>
                    <a:pt x="416839" y="559460"/>
                  </a:lnTo>
                  <a:lnTo>
                    <a:pt x="416839" y="0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60005" cy="106920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0"/>
              <a:ext cx="612140" cy="10692130"/>
            </a:xfrm>
            <a:custGeom>
              <a:avLst/>
              <a:gdLst/>
              <a:ahLst/>
              <a:cxnLst/>
              <a:rect l="l" t="t" r="r" b="b"/>
              <a:pathLst>
                <a:path w="612140" h="10692130">
                  <a:moveTo>
                    <a:pt x="612000" y="10692003"/>
                  </a:moveTo>
                  <a:lnTo>
                    <a:pt x="612000" y="0"/>
                  </a:lnTo>
                  <a:lnTo>
                    <a:pt x="0" y="0"/>
                  </a:lnTo>
                  <a:lnTo>
                    <a:pt x="0" y="10692003"/>
                  </a:lnTo>
                  <a:lnTo>
                    <a:pt x="612000" y="10692003"/>
                  </a:lnTo>
                  <a:close/>
                </a:path>
              </a:pathLst>
            </a:custGeom>
            <a:solidFill>
              <a:srgbClr val="429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83" y="6518735"/>
              <a:ext cx="7560309" cy="4143768"/>
            </a:xfrm>
            <a:custGeom>
              <a:avLst/>
              <a:gdLst/>
              <a:ahLst/>
              <a:cxnLst/>
              <a:rect l="l" t="t" r="r" b="b"/>
              <a:pathLst>
                <a:path w="7560309" h="3623945">
                  <a:moveTo>
                    <a:pt x="0" y="0"/>
                  </a:moveTo>
                  <a:lnTo>
                    <a:pt x="0" y="3623398"/>
                  </a:lnTo>
                  <a:lnTo>
                    <a:pt x="7560005" y="3623398"/>
                  </a:lnTo>
                  <a:lnTo>
                    <a:pt x="7560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350" y="6808407"/>
              <a:ext cx="6246495" cy="631190"/>
            </a:xfrm>
            <a:custGeom>
              <a:avLst/>
              <a:gdLst/>
              <a:ahLst/>
              <a:cxnLst/>
              <a:rect l="l" t="t" r="r" b="b"/>
              <a:pathLst>
                <a:path w="6246495" h="631190">
                  <a:moveTo>
                    <a:pt x="6245999" y="0"/>
                  </a:moveTo>
                  <a:lnTo>
                    <a:pt x="0" y="0"/>
                  </a:lnTo>
                  <a:lnTo>
                    <a:pt x="0" y="630910"/>
                  </a:lnTo>
                  <a:lnTo>
                    <a:pt x="6245999" y="630910"/>
                  </a:lnTo>
                  <a:lnTo>
                    <a:pt x="6245999" y="0"/>
                  </a:lnTo>
                  <a:close/>
                </a:path>
              </a:pathLst>
            </a:custGeom>
            <a:solidFill>
              <a:srgbClr val="429E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42796" y="6892529"/>
            <a:ext cx="6049645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Ficou</a:t>
            </a:r>
            <a:r>
              <a:rPr sz="2400" b="1" spc="-3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com</a:t>
            </a:r>
            <a:r>
              <a:rPr sz="240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dúvidas?</a:t>
            </a:r>
            <a:r>
              <a:rPr sz="2400" b="1" spc="-3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Fale</a:t>
            </a:r>
            <a:r>
              <a:rPr sz="240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com</a:t>
            </a:r>
            <a:r>
              <a:rPr sz="2400" b="1" spc="-3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o</a:t>
            </a:r>
            <a:r>
              <a:rPr sz="240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I</a:t>
            </a:r>
            <a:r>
              <a:rPr lang="pt-BR" sz="24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MPES</a:t>
            </a:r>
            <a:r>
              <a:rPr sz="24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:</a:t>
            </a:r>
            <a:endParaRPr sz="2400" dirty="0">
              <a:latin typeface="Utopia Std Black Headline"/>
              <a:cs typeface="Utopia Std Black Headline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2400" dirty="0">
              <a:latin typeface="Utopia Std Black Headline"/>
              <a:cs typeface="Utopia Std Black Headline"/>
            </a:endParaRPr>
          </a:p>
          <a:p>
            <a:pPr marL="434340">
              <a:lnSpc>
                <a:spcPct val="100000"/>
              </a:lnSpc>
              <a:spcBef>
                <a:spcPts val="5"/>
              </a:spcBef>
              <a:tabLst>
                <a:tab pos="2816860" algn="l"/>
              </a:tabLst>
            </a:pPr>
            <a:r>
              <a:rPr sz="20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(</a:t>
            </a:r>
            <a:r>
              <a:rPr lang="pt-BR" sz="20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69</a:t>
            </a:r>
            <a:r>
              <a:rPr sz="20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)</a:t>
            </a:r>
            <a:r>
              <a:rPr sz="2000" b="1" spc="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lang="pt-BR" sz="2000" b="1" spc="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99303-7665</a:t>
            </a:r>
            <a:r>
              <a:rPr sz="20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	</a:t>
            </a:r>
            <a:r>
              <a:rPr lang="pt-BR" sz="2000" b="1" dirty="0" err="1">
                <a:solidFill>
                  <a:srgbClr val="FFFFFF"/>
                </a:solidFill>
                <a:latin typeface="Utopia Std Black Headline"/>
                <a:cs typeface="Utopia Std Black Headline"/>
              </a:rPr>
              <a:t>impessfg</a:t>
            </a:r>
            <a:r>
              <a:rPr sz="2000" b="1" spc="-10">
                <a:solidFill>
                  <a:srgbClr val="FFFFFF"/>
                </a:solidFill>
                <a:latin typeface="Utopia Std Black Headline"/>
                <a:cs typeface="Utopia Std Black Headline"/>
                <a:hlinkClick r:id="rId4"/>
              </a:rPr>
              <a:t>@</a:t>
            </a:r>
            <a:r>
              <a:rPr lang="pt-BR" sz="2000" b="1" spc="-10">
                <a:solidFill>
                  <a:srgbClr val="FFFFFF"/>
                </a:solidFill>
                <a:latin typeface="Utopia Std Black Headline"/>
                <a:cs typeface="Utopia Std Black Headline"/>
                <a:hlinkClick r:id="rId4"/>
              </a:rPr>
              <a:t>gmail</a:t>
            </a:r>
            <a:r>
              <a:rPr lang="pt-BR" sz="2000" b="1" spc="-10" dirty="0">
                <a:solidFill>
                  <a:srgbClr val="FFFFFF"/>
                </a:solidFill>
                <a:latin typeface="Utopia Std Black Headline"/>
                <a:cs typeface="Utopia Std Black Headline"/>
                <a:hlinkClick r:id="rId4"/>
              </a:rPr>
              <a:t>.com</a:t>
            </a:r>
            <a:endParaRPr sz="2000" dirty="0">
              <a:latin typeface="Utopia Std Black Headline"/>
              <a:cs typeface="Utopia Std Black Headline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Utopia Std Black Headline"/>
              <a:cs typeface="Utopia Std Black Headline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Atendimento</a:t>
            </a:r>
            <a:r>
              <a:rPr sz="2200" b="1" spc="-5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presencial:</a:t>
            </a:r>
            <a:endParaRPr sz="2200" dirty="0">
              <a:latin typeface="Utopia Std Black Headline"/>
              <a:cs typeface="Utopia Std Black Headline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2200" b="1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segunda</a:t>
            </a:r>
            <a:r>
              <a:rPr sz="2200" b="1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a</a:t>
            </a:r>
            <a:r>
              <a:rPr sz="2200" b="1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Utopia Std"/>
                <a:cs typeface="Utopia Std"/>
              </a:rPr>
              <a:t>sexta-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feira,</a:t>
            </a:r>
            <a:r>
              <a:rPr sz="2200" b="1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das</a:t>
            </a:r>
            <a:r>
              <a:rPr sz="2200" b="1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lang="pt-BR" sz="2200" b="1" spc="5" dirty="0">
                <a:solidFill>
                  <a:srgbClr val="FFFFFF"/>
                </a:solidFill>
                <a:latin typeface="Utopia Std"/>
                <a:cs typeface="Utopia Std"/>
              </a:rPr>
              <a:t>7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h</a:t>
            </a:r>
            <a:r>
              <a:rPr sz="2200" b="1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2200" b="1" dirty="0" err="1">
                <a:solidFill>
                  <a:srgbClr val="FFFFFF"/>
                </a:solidFill>
                <a:latin typeface="Utopia Std"/>
                <a:cs typeface="Utopia Std"/>
              </a:rPr>
              <a:t>às</a:t>
            </a:r>
            <a:r>
              <a:rPr sz="2200" b="1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lang="pt-BR" sz="2200" b="1" spc="5" dirty="0">
                <a:solidFill>
                  <a:srgbClr val="FFFFFF"/>
                </a:solidFill>
                <a:latin typeface="Utopia Std"/>
                <a:cs typeface="Utopia Std"/>
              </a:rPr>
              <a:t>13</a:t>
            </a:r>
            <a:r>
              <a:rPr sz="2200" b="1" spc="-25" dirty="0">
                <a:solidFill>
                  <a:srgbClr val="FFFFFF"/>
                </a:solidFill>
                <a:latin typeface="Utopia Std"/>
                <a:cs typeface="Utopia Std"/>
              </a:rPr>
              <a:t>h</a:t>
            </a:r>
            <a:endParaRPr sz="22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 dirty="0">
              <a:latin typeface="Utopia Std"/>
              <a:cs typeface="Utopia Std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Endereço:</a:t>
            </a:r>
            <a:endParaRPr sz="2200" dirty="0">
              <a:latin typeface="Utopia Std Black Headline"/>
              <a:cs typeface="Utopia Std Black Headline"/>
            </a:endParaRPr>
          </a:p>
          <a:p>
            <a:pPr marL="12700">
              <a:lnSpc>
                <a:spcPct val="100000"/>
              </a:lnSpc>
            </a:pPr>
            <a:r>
              <a:rPr lang="pt-BR" sz="2200" b="1" spc="-10" dirty="0">
                <a:solidFill>
                  <a:srgbClr val="FFFFFF"/>
                </a:solidFill>
                <a:latin typeface="Utopia Std"/>
                <a:cs typeface="Utopia Std"/>
              </a:rPr>
              <a:t>Rua Claudio Lopes Lima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,</a:t>
            </a:r>
            <a:r>
              <a:rPr lang="pt-BR" sz="2200" b="1" dirty="0">
                <a:solidFill>
                  <a:srgbClr val="FFFFFF"/>
                </a:solidFill>
                <a:latin typeface="Utopia Std"/>
                <a:cs typeface="Utopia Std"/>
              </a:rPr>
              <a:t> nº 1850</a:t>
            </a:r>
            <a:endParaRPr sz="2200" dirty="0">
              <a:latin typeface="Utopia Std"/>
              <a:cs typeface="Utopia Std"/>
            </a:endParaRPr>
          </a:p>
          <a:p>
            <a:pPr marL="12700">
              <a:lnSpc>
                <a:spcPct val="100000"/>
              </a:lnSpc>
            </a:pPr>
            <a:r>
              <a:rPr lang="pt-BR" sz="2200" b="1" dirty="0">
                <a:solidFill>
                  <a:srgbClr val="FFFFFF"/>
                </a:solidFill>
                <a:latin typeface="Utopia Std"/>
                <a:cs typeface="Utopia Std"/>
              </a:rPr>
              <a:t>Bairro Alto Alegre</a:t>
            </a:r>
            <a:r>
              <a:rPr sz="2200" b="1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-</a:t>
            </a:r>
            <a:r>
              <a:rPr sz="2200" b="1" spc="-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lang="pt-BR" sz="2200" b="1" spc="-45" dirty="0">
                <a:solidFill>
                  <a:srgbClr val="FFFFFF"/>
                </a:solidFill>
                <a:latin typeface="Utopia Std"/>
                <a:cs typeface="Utopia Std"/>
              </a:rPr>
              <a:t>SFG</a:t>
            </a:r>
            <a:r>
              <a:rPr sz="2200" b="1" spc="-30" dirty="0">
                <a:solidFill>
                  <a:srgbClr val="FFFFFF"/>
                </a:solidFill>
                <a:latin typeface="Utopia Std"/>
                <a:cs typeface="Utopia Std"/>
              </a:rPr>
              <a:t>/</a:t>
            </a:r>
            <a:r>
              <a:rPr lang="pt-BR" sz="2200" b="1" spc="-30" dirty="0">
                <a:solidFill>
                  <a:srgbClr val="FFFFFF"/>
                </a:solidFill>
                <a:latin typeface="Utopia Std"/>
                <a:cs typeface="Utopia Std"/>
              </a:rPr>
              <a:t>RO</a:t>
            </a:r>
            <a:r>
              <a:rPr sz="2200" b="1" spc="-30" dirty="0">
                <a:solidFill>
                  <a:srgbClr val="FFFFFF"/>
                </a:solidFill>
                <a:latin typeface="Utopia Std"/>
                <a:cs typeface="Utopia Std"/>
              </a:rPr>
              <a:t>.</a:t>
            </a:r>
            <a:r>
              <a:rPr sz="2200" b="1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CEP</a:t>
            </a:r>
            <a:r>
              <a:rPr sz="2200" b="1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lang="pt-BR" sz="2200" b="1" spc="-40" dirty="0">
                <a:solidFill>
                  <a:srgbClr val="FFFFFF"/>
                </a:solidFill>
                <a:latin typeface="Utopia Std"/>
                <a:cs typeface="Utopia Std"/>
              </a:rPr>
              <a:t>76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.</a:t>
            </a:r>
            <a:r>
              <a:rPr lang="pt-BR" sz="2200" b="1" dirty="0">
                <a:solidFill>
                  <a:srgbClr val="FFFFFF"/>
                </a:solidFill>
                <a:latin typeface="Utopia Std"/>
                <a:cs typeface="Utopia Std"/>
              </a:rPr>
              <a:t>935</a:t>
            </a:r>
            <a:r>
              <a:rPr sz="2200" b="1" dirty="0">
                <a:solidFill>
                  <a:srgbClr val="FFFFFF"/>
                </a:solidFill>
                <a:latin typeface="Utopia Std"/>
                <a:cs typeface="Utopia Std"/>
              </a:rPr>
              <a:t>-</a:t>
            </a:r>
            <a:r>
              <a:rPr lang="pt-BR" sz="2200" b="1" dirty="0">
                <a:solidFill>
                  <a:srgbClr val="FFFFFF"/>
                </a:solidFill>
                <a:latin typeface="Utopia Std"/>
                <a:cs typeface="Utopia Std"/>
              </a:rPr>
              <a:t>00</a:t>
            </a:r>
            <a:r>
              <a:rPr sz="2200" b="1" spc="-25" dirty="0">
                <a:solidFill>
                  <a:srgbClr val="FFFFFF"/>
                </a:solidFill>
                <a:latin typeface="Utopia Std"/>
                <a:cs typeface="Utopia Std"/>
              </a:rPr>
              <a:t>0</a:t>
            </a:r>
            <a:endParaRPr sz="2200" dirty="0">
              <a:latin typeface="Utopia Std"/>
              <a:cs typeface="Utopia St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1326" y="376401"/>
            <a:ext cx="4459961" cy="7456539"/>
            <a:chOff x="811326" y="376401"/>
            <a:chExt cx="4459961" cy="7456539"/>
          </a:xfrm>
        </p:grpSpPr>
        <p:sp>
          <p:nvSpPr>
            <p:cNvPr id="20" name="object 20"/>
            <p:cNvSpPr/>
            <p:nvPr/>
          </p:nvSpPr>
          <p:spPr>
            <a:xfrm>
              <a:off x="2463952" y="395452"/>
              <a:ext cx="2807335" cy="2816860"/>
            </a:xfrm>
            <a:custGeom>
              <a:avLst/>
              <a:gdLst/>
              <a:ahLst/>
              <a:cxnLst/>
              <a:rect l="l" t="t" r="r" b="b"/>
              <a:pathLst>
                <a:path w="2807335" h="2816860">
                  <a:moveTo>
                    <a:pt x="2807208" y="0"/>
                  </a:moveTo>
                  <a:lnTo>
                    <a:pt x="0" y="0"/>
                  </a:lnTo>
                  <a:lnTo>
                    <a:pt x="0" y="2816352"/>
                  </a:lnTo>
                  <a:lnTo>
                    <a:pt x="2807208" y="2816352"/>
                  </a:lnTo>
                  <a:lnTo>
                    <a:pt x="280720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4899" y="376401"/>
              <a:ext cx="2670200" cy="26796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11326" y="7337640"/>
              <a:ext cx="2912110" cy="495300"/>
            </a:xfrm>
            <a:custGeom>
              <a:avLst/>
              <a:gdLst/>
              <a:ahLst/>
              <a:cxnLst/>
              <a:rect l="l" t="t" r="r" b="b"/>
              <a:pathLst>
                <a:path w="2912110" h="495300">
                  <a:moveTo>
                    <a:pt x="532701" y="322389"/>
                  </a:moveTo>
                  <a:lnTo>
                    <a:pt x="462762" y="243192"/>
                  </a:lnTo>
                  <a:lnTo>
                    <a:pt x="447014" y="236689"/>
                  </a:lnTo>
                  <a:lnTo>
                    <a:pt x="438632" y="238315"/>
                  </a:lnTo>
                  <a:lnTo>
                    <a:pt x="431266" y="243192"/>
                  </a:lnTo>
                  <a:lnTo>
                    <a:pt x="414147" y="260527"/>
                  </a:lnTo>
                  <a:lnTo>
                    <a:pt x="406476" y="265658"/>
                  </a:lnTo>
                  <a:lnTo>
                    <a:pt x="397725" y="267716"/>
                  </a:lnTo>
                  <a:lnTo>
                    <a:pt x="388797" y="266674"/>
                  </a:lnTo>
                  <a:lnTo>
                    <a:pt x="380606" y="262572"/>
                  </a:lnTo>
                  <a:lnTo>
                    <a:pt x="351155" y="237959"/>
                  </a:lnTo>
                  <a:lnTo>
                    <a:pt x="322186" y="210781"/>
                  </a:lnTo>
                  <a:lnTo>
                    <a:pt x="294728" y="181546"/>
                  </a:lnTo>
                  <a:lnTo>
                    <a:pt x="270167" y="152133"/>
                  </a:lnTo>
                  <a:lnTo>
                    <a:pt x="265036" y="135115"/>
                  </a:lnTo>
                  <a:lnTo>
                    <a:pt x="267081" y="126365"/>
                  </a:lnTo>
                  <a:lnTo>
                    <a:pt x="272211" y="118592"/>
                  </a:lnTo>
                  <a:lnTo>
                    <a:pt x="289344" y="101257"/>
                  </a:lnTo>
                  <a:lnTo>
                    <a:pt x="294220" y="94056"/>
                  </a:lnTo>
                  <a:lnTo>
                    <a:pt x="225907" y="6337"/>
                  </a:lnTo>
                  <a:lnTo>
                    <a:pt x="210159" y="0"/>
                  </a:lnTo>
                  <a:lnTo>
                    <a:pt x="201777" y="1587"/>
                  </a:lnTo>
                  <a:lnTo>
                    <a:pt x="194411" y="6337"/>
                  </a:lnTo>
                  <a:lnTo>
                    <a:pt x="139649" y="61328"/>
                  </a:lnTo>
                  <a:lnTo>
                    <a:pt x="137134" y="67259"/>
                  </a:lnTo>
                  <a:lnTo>
                    <a:pt x="137134" y="75463"/>
                  </a:lnTo>
                  <a:lnTo>
                    <a:pt x="153657" y="116751"/>
                  </a:lnTo>
                  <a:lnTo>
                    <a:pt x="174053" y="154559"/>
                  </a:lnTo>
                  <a:lnTo>
                    <a:pt x="199440" y="192963"/>
                  </a:lnTo>
                  <a:lnTo>
                    <a:pt x="229590" y="231267"/>
                  </a:lnTo>
                  <a:lnTo>
                    <a:pt x="264248" y="268744"/>
                  </a:lnTo>
                  <a:lnTo>
                    <a:pt x="301586" y="303276"/>
                  </a:lnTo>
                  <a:lnTo>
                    <a:pt x="339763" y="333336"/>
                  </a:lnTo>
                  <a:lnTo>
                    <a:pt x="378066" y="358660"/>
                  </a:lnTo>
                  <a:lnTo>
                    <a:pt x="415798" y="378968"/>
                  </a:lnTo>
                  <a:lnTo>
                    <a:pt x="452259" y="394017"/>
                  </a:lnTo>
                  <a:lnTo>
                    <a:pt x="458622" y="395249"/>
                  </a:lnTo>
                  <a:lnTo>
                    <a:pt x="464832" y="394830"/>
                  </a:lnTo>
                  <a:lnTo>
                    <a:pt x="470585" y="392760"/>
                  </a:lnTo>
                  <a:lnTo>
                    <a:pt x="475538" y="388988"/>
                  </a:lnTo>
                  <a:lnTo>
                    <a:pt x="488086" y="376212"/>
                  </a:lnTo>
                  <a:lnTo>
                    <a:pt x="489813" y="388162"/>
                  </a:lnTo>
                  <a:lnTo>
                    <a:pt x="481012" y="430517"/>
                  </a:lnTo>
                  <a:lnTo>
                    <a:pt x="450380" y="454825"/>
                  </a:lnTo>
                  <a:lnTo>
                    <a:pt x="404317" y="465480"/>
                  </a:lnTo>
                  <a:lnTo>
                    <a:pt x="349491" y="459968"/>
                  </a:lnTo>
                  <a:lnTo>
                    <a:pt x="292531" y="435762"/>
                  </a:lnTo>
                  <a:lnTo>
                    <a:pt x="250139" y="399199"/>
                  </a:lnTo>
                  <a:lnTo>
                    <a:pt x="193687" y="326542"/>
                  </a:lnTo>
                  <a:lnTo>
                    <a:pt x="170332" y="300990"/>
                  </a:lnTo>
                  <a:lnTo>
                    <a:pt x="143560" y="281228"/>
                  </a:lnTo>
                  <a:lnTo>
                    <a:pt x="111353" y="269659"/>
                  </a:lnTo>
                  <a:lnTo>
                    <a:pt x="70700" y="273329"/>
                  </a:lnTo>
                  <a:lnTo>
                    <a:pt x="31978" y="294779"/>
                  </a:lnTo>
                  <a:lnTo>
                    <a:pt x="5118" y="327571"/>
                  </a:lnTo>
                  <a:lnTo>
                    <a:pt x="0" y="365252"/>
                  </a:lnTo>
                  <a:lnTo>
                    <a:pt x="1841" y="373011"/>
                  </a:lnTo>
                  <a:lnTo>
                    <a:pt x="9588" y="378040"/>
                  </a:lnTo>
                  <a:lnTo>
                    <a:pt x="25336" y="374154"/>
                  </a:lnTo>
                  <a:lnTo>
                    <a:pt x="30124" y="366395"/>
                  </a:lnTo>
                  <a:lnTo>
                    <a:pt x="28308" y="358648"/>
                  </a:lnTo>
                  <a:lnTo>
                    <a:pt x="32753" y="334403"/>
                  </a:lnTo>
                  <a:lnTo>
                    <a:pt x="52654" y="313778"/>
                  </a:lnTo>
                  <a:lnTo>
                    <a:pt x="79832" y="300456"/>
                  </a:lnTo>
                  <a:lnTo>
                    <a:pt x="106108" y="298170"/>
                  </a:lnTo>
                  <a:lnTo>
                    <a:pt x="131102" y="307581"/>
                  </a:lnTo>
                  <a:lnTo>
                    <a:pt x="152742" y="324332"/>
                  </a:lnTo>
                  <a:lnTo>
                    <a:pt x="172631" y="346595"/>
                  </a:lnTo>
                  <a:lnTo>
                    <a:pt x="209829" y="395846"/>
                  </a:lnTo>
                  <a:lnTo>
                    <a:pt x="229273" y="419227"/>
                  </a:lnTo>
                  <a:lnTo>
                    <a:pt x="277469" y="460413"/>
                  </a:lnTo>
                  <a:lnTo>
                    <a:pt x="334886" y="486117"/>
                  </a:lnTo>
                  <a:lnTo>
                    <a:pt x="395211" y="494868"/>
                  </a:lnTo>
                  <a:lnTo>
                    <a:pt x="402742" y="494868"/>
                  </a:lnTo>
                  <a:lnTo>
                    <a:pt x="464921" y="480288"/>
                  </a:lnTo>
                  <a:lnTo>
                    <a:pt x="504964" y="446951"/>
                  </a:lnTo>
                  <a:lnTo>
                    <a:pt x="515569" y="403771"/>
                  </a:lnTo>
                  <a:lnTo>
                    <a:pt x="513562" y="379044"/>
                  </a:lnTo>
                  <a:lnTo>
                    <a:pt x="508381" y="356133"/>
                  </a:lnTo>
                  <a:lnTo>
                    <a:pt x="526199" y="338112"/>
                  </a:lnTo>
                  <a:lnTo>
                    <a:pt x="531075" y="330758"/>
                  </a:lnTo>
                  <a:lnTo>
                    <a:pt x="532701" y="322389"/>
                  </a:lnTo>
                  <a:close/>
                </a:path>
                <a:path w="2912110" h="495300">
                  <a:moveTo>
                    <a:pt x="2911779" y="350202"/>
                  </a:moveTo>
                  <a:lnTo>
                    <a:pt x="2756433" y="224472"/>
                  </a:lnTo>
                  <a:lnTo>
                    <a:pt x="2702090" y="269430"/>
                  </a:lnTo>
                  <a:lnTo>
                    <a:pt x="2647759" y="224472"/>
                  </a:lnTo>
                  <a:lnTo>
                    <a:pt x="2492146" y="350202"/>
                  </a:lnTo>
                  <a:lnTo>
                    <a:pt x="2497747" y="355015"/>
                  </a:lnTo>
                  <a:lnTo>
                    <a:pt x="2505405" y="358140"/>
                  </a:lnTo>
                  <a:lnTo>
                    <a:pt x="2898508" y="358140"/>
                  </a:lnTo>
                  <a:lnTo>
                    <a:pt x="2906153" y="355015"/>
                  </a:lnTo>
                  <a:lnTo>
                    <a:pt x="2911779" y="350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93529" y="7399858"/>
              <a:ext cx="440055" cy="272415"/>
            </a:xfrm>
            <a:custGeom>
              <a:avLst/>
              <a:gdLst/>
              <a:ahLst/>
              <a:cxnLst/>
              <a:rect l="l" t="t" r="r" b="b"/>
              <a:pathLst>
                <a:path w="440054" h="272415">
                  <a:moveTo>
                    <a:pt x="151777" y="150482"/>
                  </a:moveTo>
                  <a:lnTo>
                    <a:pt x="0" y="25958"/>
                  </a:lnTo>
                  <a:lnTo>
                    <a:pt x="0" y="271894"/>
                  </a:lnTo>
                  <a:lnTo>
                    <a:pt x="151777" y="150482"/>
                  </a:lnTo>
                  <a:close/>
                </a:path>
                <a:path w="440054" h="272415">
                  <a:moveTo>
                    <a:pt x="429577" y="8166"/>
                  </a:moveTo>
                  <a:lnTo>
                    <a:pt x="423964" y="3124"/>
                  </a:lnTo>
                  <a:lnTo>
                    <a:pt x="416572" y="0"/>
                  </a:lnTo>
                  <a:lnTo>
                    <a:pt x="23215" y="0"/>
                  </a:lnTo>
                  <a:lnTo>
                    <a:pt x="15557" y="3124"/>
                  </a:lnTo>
                  <a:lnTo>
                    <a:pt x="9956" y="8166"/>
                  </a:lnTo>
                  <a:lnTo>
                    <a:pt x="219887" y="177647"/>
                  </a:lnTo>
                  <a:lnTo>
                    <a:pt x="429577" y="8166"/>
                  </a:lnTo>
                  <a:close/>
                </a:path>
                <a:path w="440054" h="272415">
                  <a:moveTo>
                    <a:pt x="439521" y="25958"/>
                  </a:moveTo>
                  <a:lnTo>
                    <a:pt x="287997" y="150482"/>
                  </a:lnTo>
                  <a:lnTo>
                    <a:pt x="439521" y="271881"/>
                  </a:lnTo>
                  <a:lnTo>
                    <a:pt x="439521" y="25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839E34E5-79DC-EBB3-4E14-B8BCB792A195}"/>
              </a:ext>
            </a:extLst>
          </p:cNvPr>
          <p:cNvGrpSpPr>
            <a:grpSpLocks/>
          </p:cNvGrpSpPr>
          <p:nvPr/>
        </p:nvGrpSpPr>
        <p:grpSpPr bwMode="auto">
          <a:xfrm>
            <a:off x="-304" y="26133"/>
            <a:ext cx="7556500" cy="6521974"/>
            <a:chOff x="0" y="0"/>
            <a:chExt cx="8420" cy="11907"/>
          </a:xfrm>
        </p:grpSpPr>
        <p:pic>
          <p:nvPicPr>
            <p:cNvPr id="25" name="Picture 17">
              <a:extLst>
                <a:ext uri="{FF2B5EF4-FFF2-40B4-BE49-F238E27FC236}">
                  <a16:creationId xmlns:a16="http://schemas.microsoft.com/office/drawing/2014/main" id="{42836B4C-C0AF-3ED4-C9E4-ECB331349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20" cy="1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6" descr="Descrição: Instituto de Previdência de São Francisco - Impes">
              <a:extLst>
                <a:ext uri="{FF2B5EF4-FFF2-40B4-BE49-F238E27FC236}">
                  <a16:creationId xmlns:a16="http://schemas.microsoft.com/office/drawing/2014/main" id="{157BCCED-A349-65AD-9A73-E58423894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1246"/>
              <a:ext cx="7045" cy="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700"/>
            <a:ext cx="7573009" cy="10706099"/>
            <a:chOff x="-12700" y="-12699"/>
            <a:chExt cx="7573009" cy="9583420"/>
          </a:xfrm>
          <a:solidFill>
            <a:schemeClr val="tx2">
              <a:lumMod val="75000"/>
            </a:schemeClr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2" y="0"/>
              <a:ext cx="7543689" cy="4727956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0" y="4364901"/>
              <a:ext cx="7560309" cy="5205730"/>
            </a:xfrm>
            <a:custGeom>
              <a:avLst/>
              <a:gdLst/>
              <a:ahLst/>
              <a:cxnLst/>
              <a:rect l="l" t="t" r="r" b="b"/>
              <a:pathLst>
                <a:path w="7560309" h="5205730">
                  <a:moveTo>
                    <a:pt x="7559992" y="0"/>
                  </a:moveTo>
                  <a:lnTo>
                    <a:pt x="0" y="0"/>
                  </a:lnTo>
                  <a:lnTo>
                    <a:pt x="0" y="5205336"/>
                  </a:lnTo>
                  <a:lnTo>
                    <a:pt x="7559992" y="5205336"/>
                  </a:lnTo>
                  <a:lnTo>
                    <a:pt x="75599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3432" y="5403153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0" y="0"/>
                  </a:moveTo>
                  <a:lnTo>
                    <a:pt x="958430" y="0"/>
                  </a:lnTo>
                </a:path>
              </a:pathLst>
            </a:custGeom>
            <a:grpFill/>
            <a:ln w="63500">
              <a:solidFill>
                <a:srgbClr val="003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9967" y="1414081"/>
              <a:ext cx="350520" cy="3825240"/>
            </a:xfrm>
            <a:custGeom>
              <a:avLst/>
              <a:gdLst/>
              <a:ahLst/>
              <a:cxnLst/>
              <a:rect l="l" t="t" r="r" b="b"/>
              <a:pathLst>
                <a:path w="350520" h="3825240">
                  <a:moveTo>
                    <a:pt x="350037" y="0"/>
                  </a:moveTo>
                  <a:lnTo>
                    <a:pt x="0" y="0"/>
                  </a:lnTo>
                  <a:lnTo>
                    <a:pt x="0" y="3824922"/>
                  </a:lnTo>
                  <a:lnTo>
                    <a:pt x="350037" y="3824922"/>
                  </a:lnTo>
                  <a:lnTo>
                    <a:pt x="3500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812925" cy="1828164"/>
            </a:xfrm>
            <a:custGeom>
              <a:avLst/>
              <a:gdLst/>
              <a:ahLst/>
              <a:cxnLst/>
              <a:rect l="l" t="t" r="r" b="b"/>
              <a:pathLst>
                <a:path w="1812925" h="1828164">
                  <a:moveTo>
                    <a:pt x="0" y="1827978"/>
                  </a:moveTo>
                  <a:lnTo>
                    <a:pt x="38744" y="1827473"/>
                  </a:lnTo>
                  <a:lnTo>
                    <a:pt x="86978" y="1825585"/>
                  </a:lnTo>
                  <a:lnTo>
                    <a:pt x="134882" y="1822458"/>
                  </a:lnTo>
                  <a:lnTo>
                    <a:pt x="182442" y="1818107"/>
                  </a:lnTo>
                  <a:lnTo>
                    <a:pt x="229642" y="1812548"/>
                  </a:lnTo>
                  <a:lnTo>
                    <a:pt x="276465" y="1805796"/>
                  </a:lnTo>
                  <a:lnTo>
                    <a:pt x="322896" y="1797868"/>
                  </a:lnTo>
                  <a:lnTo>
                    <a:pt x="368920" y="1788779"/>
                  </a:lnTo>
                  <a:lnTo>
                    <a:pt x="414521" y="1778544"/>
                  </a:lnTo>
                  <a:lnTo>
                    <a:pt x="459682" y="1767181"/>
                  </a:lnTo>
                  <a:lnTo>
                    <a:pt x="504389" y="1754703"/>
                  </a:lnTo>
                  <a:lnTo>
                    <a:pt x="548624" y="1741128"/>
                  </a:lnTo>
                  <a:lnTo>
                    <a:pt x="592374" y="1726470"/>
                  </a:lnTo>
                  <a:lnTo>
                    <a:pt x="635621" y="1710745"/>
                  </a:lnTo>
                  <a:lnTo>
                    <a:pt x="678351" y="1693970"/>
                  </a:lnTo>
                  <a:lnTo>
                    <a:pt x="720547" y="1676159"/>
                  </a:lnTo>
                  <a:lnTo>
                    <a:pt x="762194" y="1657329"/>
                  </a:lnTo>
                  <a:lnTo>
                    <a:pt x="803276" y="1637494"/>
                  </a:lnTo>
                  <a:lnTo>
                    <a:pt x="843777" y="1616672"/>
                  </a:lnTo>
                  <a:lnTo>
                    <a:pt x="883681" y="1594878"/>
                  </a:lnTo>
                  <a:lnTo>
                    <a:pt x="922973" y="1572127"/>
                  </a:lnTo>
                  <a:lnTo>
                    <a:pt x="961637" y="1548434"/>
                  </a:lnTo>
                  <a:lnTo>
                    <a:pt x="999658" y="1523817"/>
                  </a:lnTo>
                  <a:lnTo>
                    <a:pt x="1037018" y="1498290"/>
                  </a:lnTo>
                  <a:lnTo>
                    <a:pt x="1073704" y="1471869"/>
                  </a:lnTo>
                  <a:lnTo>
                    <a:pt x="1109699" y="1444570"/>
                  </a:lnTo>
                  <a:lnTo>
                    <a:pt x="1144986" y="1416409"/>
                  </a:lnTo>
                  <a:lnTo>
                    <a:pt x="1179552" y="1387401"/>
                  </a:lnTo>
                  <a:lnTo>
                    <a:pt x="1213379" y="1357562"/>
                  </a:lnTo>
                  <a:lnTo>
                    <a:pt x="1246452" y="1326908"/>
                  </a:lnTo>
                  <a:lnTo>
                    <a:pt x="1278756" y="1295454"/>
                  </a:lnTo>
                  <a:lnTo>
                    <a:pt x="1310274" y="1263216"/>
                  </a:lnTo>
                  <a:lnTo>
                    <a:pt x="1340990" y="1230210"/>
                  </a:lnTo>
                  <a:lnTo>
                    <a:pt x="1370890" y="1196452"/>
                  </a:lnTo>
                  <a:lnTo>
                    <a:pt x="1399957" y="1161957"/>
                  </a:lnTo>
                  <a:lnTo>
                    <a:pt x="1428176" y="1126741"/>
                  </a:lnTo>
                  <a:lnTo>
                    <a:pt x="1455531" y="1090820"/>
                  </a:lnTo>
                  <a:lnTo>
                    <a:pt x="1482006" y="1054209"/>
                  </a:lnTo>
                  <a:lnTo>
                    <a:pt x="1507585" y="1016924"/>
                  </a:lnTo>
                  <a:lnTo>
                    <a:pt x="1532252" y="978981"/>
                  </a:lnTo>
                  <a:lnTo>
                    <a:pt x="1555993" y="940396"/>
                  </a:lnTo>
                  <a:lnTo>
                    <a:pt x="1578790" y="901184"/>
                  </a:lnTo>
                  <a:lnTo>
                    <a:pt x="1600629" y="861361"/>
                  </a:lnTo>
                  <a:lnTo>
                    <a:pt x="1621494" y="820942"/>
                  </a:lnTo>
                  <a:lnTo>
                    <a:pt x="1641369" y="779944"/>
                  </a:lnTo>
                  <a:lnTo>
                    <a:pt x="1660237" y="738382"/>
                  </a:lnTo>
                  <a:lnTo>
                    <a:pt x="1678085" y="696272"/>
                  </a:lnTo>
                  <a:lnTo>
                    <a:pt x="1694894" y="653629"/>
                  </a:lnTo>
                  <a:lnTo>
                    <a:pt x="1710651" y="610469"/>
                  </a:lnTo>
                  <a:lnTo>
                    <a:pt x="1725339" y="566809"/>
                  </a:lnTo>
                  <a:lnTo>
                    <a:pt x="1738942" y="522663"/>
                  </a:lnTo>
                  <a:lnTo>
                    <a:pt x="1751445" y="478047"/>
                  </a:lnTo>
                  <a:lnTo>
                    <a:pt x="1762832" y="432978"/>
                  </a:lnTo>
                  <a:lnTo>
                    <a:pt x="1773087" y="387470"/>
                  </a:lnTo>
                  <a:lnTo>
                    <a:pt x="1782195" y="341540"/>
                  </a:lnTo>
                  <a:lnTo>
                    <a:pt x="1790139" y="295203"/>
                  </a:lnTo>
                  <a:lnTo>
                    <a:pt x="1796905" y="248474"/>
                  </a:lnTo>
                  <a:lnTo>
                    <a:pt x="1802475" y="201371"/>
                  </a:lnTo>
                  <a:lnTo>
                    <a:pt x="1806835" y="153908"/>
                  </a:lnTo>
                  <a:lnTo>
                    <a:pt x="1809969" y="106100"/>
                  </a:lnTo>
                  <a:lnTo>
                    <a:pt x="1811861" y="57965"/>
                  </a:lnTo>
                  <a:lnTo>
                    <a:pt x="1812495" y="9517"/>
                  </a:lnTo>
                  <a:lnTo>
                    <a:pt x="1812436" y="0"/>
                  </a:lnTo>
                </a:path>
              </a:pathLst>
            </a:custGeom>
            <a:grpFill/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79833" y="5609421"/>
            <a:ext cx="10394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Olá,</a:t>
            </a:r>
            <a:r>
              <a:rPr sz="1400" spc="-2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servidor!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9833" y="6396141"/>
            <a:ext cx="5161280" cy="1880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O</a:t>
            </a:r>
            <a:r>
              <a:rPr sz="1400" spc="204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Instituto</a:t>
            </a:r>
            <a:r>
              <a:rPr sz="1400" spc="204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lang="pt-BR" sz="1400" spc="204" dirty="0">
                <a:solidFill>
                  <a:srgbClr val="F1F3F4"/>
                </a:solidFill>
                <a:latin typeface="Utopia Std"/>
                <a:cs typeface="Utopia Std"/>
              </a:rPr>
              <a:t>Municipal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de</a:t>
            </a:r>
            <a:r>
              <a:rPr sz="1400" spc="204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Previdência</a:t>
            </a:r>
            <a:r>
              <a:rPr sz="1400" spc="21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do</a:t>
            </a:r>
            <a:r>
              <a:rPr lang="pt-BR" sz="1400" dirty="0">
                <a:solidFill>
                  <a:srgbClr val="F1F3F4"/>
                </a:solidFill>
                <a:latin typeface="Utopia Std"/>
                <a:cs typeface="Utopia Std"/>
              </a:rPr>
              <a:t>s Servidores de São Francisco do Guaporé (IMPES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)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traz</a:t>
            </a:r>
            <a:r>
              <a:rPr sz="1400" spc="4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nesta</a:t>
            </a:r>
            <a:r>
              <a:rPr sz="1400" spc="4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cartilha,</a:t>
            </a:r>
            <a:r>
              <a:rPr sz="1400" spc="4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de</a:t>
            </a:r>
            <a:r>
              <a:rPr sz="1400" spc="4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forma</a:t>
            </a:r>
            <a:r>
              <a:rPr sz="1400" spc="4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sucinta,</a:t>
            </a:r>
            <a:r>
              <a:rPr sz="1400" spc="4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esclarecimentos</a:t>
            </a:r>
            <a:r>
              <a:rPr sz="1400" spc="4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sobre</a:t>
            </a:r>
            <a:r>
              <a:rPr sz="1400" spc="4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os</a:t>
            </a:r>
            <a:r>
              <a:rPr sz="1400" spc="4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1F3F4"/>
                </a:solidFill>
                <a:latin typeface="Utopia Std"/>
                <a:cs typeface="Utopia Std"/>
              </a:rPr>
              <a:t>seus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direitos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previdenciários.</a:t>
            </a:r>
            <a:endParaRPr sz="1400" dirty="0">
              <a:latin typeface="Utopia Std"/>
              <a:cs typeface="Utopia Std"/>
            </a:endParaRPr>
          </a:p>
          <a:p>
            <a:pPr marL="12700" marR="5080" indent="179705" algn="just">
              <a:lnSpc>
                <a:spcPct val="100000"/>
              </a:lnSpc>
              <a:spcBef>
                <a:spcPts val="1415"/>
              </a:spcBef>
            </a:pP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O</a:t>
            </a:r>
            <a:r>
              <a:rPr sz="1400" spc="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material</a:t>
            </a:r>
            <a:r>
              <a:rPr sz="1400" spc="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tem</a:t>
            </a:r>
            <a:r>
              <a:rPr sz="1400" spc="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o</a:t>
            </a:r>
            <a:r>
              <a:rPr sz="1400" spc="8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objetivo</a:t>
            </a:r>
            <a:r>
              <a:rPr sz="1400" spc="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de</a:t>
            </a:r>
            <a:r>
              <a:rPr sz="1400" spc="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esclarecer</a:t>
            </a:r>
            <a:r>
              <a:rPr sz="1400" spc="8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as</a:t>
            </a:r>
            <a:r>
              <a:rPr sz="1400" spc="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dúvidas</a:t>
            </a:r>
            <a:r>
              <a:rPr sz="1400" spc="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que</a:t>
            </a:r>
            <a:r>
              <a:rPr sz="1400" spc="8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surgirem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após</a:t>
            </a:r>
            <a:r>
              <a:rPr sz="14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as</a:t>
            </a:r>
            <a:r>
              <a:rPr sz="14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adequações</a:t>
            </a:r>
            <a:r>
              <a:rPr sz="14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realizadas</a:t>
            </a:r>
            <a:r>
              <a:rPr sz="14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na</a:t>
            </a:r>
            <a:r>
              <a:rPr sz="14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última</a:t>
            </a:r>
            <a:r>
              <a:rPr sz="1400" spc="-2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Reforma.</a:t>
            </a:r>
            <a:endParaRPr sz="1400" dirty="0">
              <a:latin typeface="Utopia Std"/>
              <a:cs typeface="Utopia Std"/>
            </a:endParaRPr>
          </a:p>
          <a:p>
            <a:pPr marL="12700" marR="5715" indent="179705" algn="just">
              <a:lnSpc>
                <a:spcPct val="100000"/>
              </a:lnSpc>
              <a:spcBef>
                <a:spcPts val="1420"/>
              </a:spcBef>
            </a:pP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Aqui</a:t>
            </a:r>
            <a:r>
              <a:rPr sz="1400" spc="37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você</a:t>
            </a:r>
            <a:r>
              <a:rPr sz="1400" spc="3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encontrará</a:t>
            </a:r>
            <a:r>
              <a:rPr sz="1400" spc="37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a</a:t>
            </a:r>
            <a:r>
              <a:rPr sz="1400" spc="3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legislação</a:t>
            </a:r>
            <a:r>
              <a:rPr sz="1400" spc="3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atual</a:t>
            </a:r>
            <a:r>
              <a:rPr sz="1400" spc="37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e</a:t>
            </a:r>
            <a:r>
              <a:rPr sz="1400" spc="3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os</a:t>
            </a:r>
            <a:r>
              <a:rPr sz="1400" spc="37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critérios</a:t>
            </a:r>
            <a:r>
              <a:rPr sz="1400" spc="3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para</a:t>
            </a:r>
            <a:r>
              <a:rPr sz="1400" spc="375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F1F3F4"/>
                </a:solidFill>
                <a:latin typeface="Utopia Std"/>
                <a:cs typeface="Utopia Std"/>
              </a:rPr>
              <a:t>a 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concessão de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aposentadorias</a:t>
            </a: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 e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pensões.</a:t>
            </a:r>
            <a:endParaRPr sz="1400" dirty="0">
              <a:latin typeface="Utopia Std"/>
              <a:cs typeface="Utopia St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9833" y="8823021"/>
            <a:ext cx="89026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1F3F4"/>
                </a:solidFill>
                <a:latin typeface="Utopia Std"/>
                <a:cs typeface="Utopia Std"/>
              </a:rPr>
              <a:t>Boa</a:t>
            </a:r>
            <a:r>
              <a:rPr sz="1400" spc="-30" dirty="0">
                <a:solidFill>
                  <a:srgbClr val="F1F3F4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1F3F4"/>
                </a:solidFill>
                <a:latin typeface="Utopia Std"/>
                <a:cs typeface="Utopia Std"/>
              </a:rPr>
              <a:t>leitura!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3432" y="4696645"/>
            <a:ext cx="34105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FFFFFF"/>
                </a:solidFill>
              </a:rPr>
              <a:t>Apresentação</a:t>
            </a:r>
            <a:endParaRPr sz="4000"/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2C1A34F2-E4D8-B05A-06D9-512E4FB87418}"/>
              </a:ext>
            </a:extLst>
          </p:cNvPr>
          <p:cNvGrpSpPr>
            <a:grpSpLocks/>
          </p:cNvGrpSpPr>
          <p:nvPr/>
        </p:nvGrpSpPr>
        <p:grpSpPr bwMode="auto">
          <a:xfrm>
            <a:off x="15806" y="-47225"/>
            <a:ext cx="7544274" cy="4775181"/>
            <a:chOff x="0" y="0"/>
            <a:chExt cx="8420" cy="11907"/>
          </a:xfrm>
        </p:grpSpPr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CBB48808-879F-5579-8CB8-9A9D776A1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20" cy="1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Descrição: Instituto de Previdência de São Francisco - Impes">
              <a:extLst>
                <a:ext uri="{FF2B5EF4-FFF2-40B4-BE49-F238E27FC236}">
                  <a16:creationId xmlns:a16="http://schemas.microsoft.com/office/drawing/2014/main" id="{B5E6F663-3D94-2934-AD8B-C9AB82C65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1246"/>
              <a:ext cx="7045" cy="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2649" y="2883052"/>
            <a:ext cx="3599815" cy="0"/>
          </a:xfrm>
          <a:custGeom>
            <a:avLst/>
            <a:gdLst/>
            <a:ahLst/>
            <a:cxnLst/>
            <a:rect l="l" t="t" r="r" b="b"/>
            <a:pathLst>
              <a:path w="3599815">
                <a:moveTo>
                  <a:pt x="0" y="0"/>
                </a:moveTo>
                <a:lnTo>
                  <a:pt x="3599472" y="0"/>
                </a:lnTo>
              </a:path>
            </a:pathLst>
          </a:custGeom>
          <a:ln w="63500">
            <a:solidFill>
              <a:srgbClr val="429E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8193" y="257708"/>
            <a:ext cx="732155" cy="532765"/>
          </a:xfrm>
          <a:custGeom>
            <a:avLst/>
            <a:gdLst/>
            <a:ahLst/>
            <a:cxnLst/>
            <a:rect l="l" t="t" r="r" b="b"/>
            <a:pathLst>
              <a:path w="732154" h="532765">
                <a:moveTo>
                  <a:pt x="731799" y="0"/>
                </a:moveTo>
                <a:lnTo>
                  <a:pt x="0" y="0"/>
                </a:lnTo>
                <a:lnTo>
                  <a:pt x="0" y="532587"/>
                </a:lnTo>
                <a:lnTo>
                  <a:pt x="731799" y="532587"/>
                </a:lnTo>
                <a:lnTo>
                  <a:pt x="73179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7519" y="963180"/>
            <a:ext cx="482600" cy="532765"/>
          </a:xfrm>
          <a:custGeom>
            <a:avLst/>
            <a:gdLst/>
            <a:ahLst/>
            <a:cxnLst/>
            <a:rect l="l" t="t" r="r" b="b"/>
            <a:pathLst>
              <a:path w="482600" h="532765">
                <a:moveTo>
                  <a:pt x="482473" y="0"/>
                </a:moveTo>
                <a:lnTo>
                  <a:pt x="0" y="0"/>
                </a:lnTo>
                <a:lnTo>
                  <a:pt x="0" y="532574"/>
                </a:lnTo>
                <a:lnTo>
                  <a:pt x="482473" y="532574"/>
                </a:lnTo>
                <a:lnTo>
                  <a:pt x="482473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"/>
            <a:ext cx="508000" cy="524510"/>
          </a:xfrm>
          <a:custGeom>
            <a:avLst/>
            <a:gdLst/>
            <a:ahLst/>
            <a:cxnLst/>
            <a:rect l="l" t="t" r="r" b="b"/>
            <a:pathLst>
              <a:path w="508000" h="524510">
                <a:moveTo>
                  <a:pt x="508000" y="0"/>
                </a:moveTo>
                <a:lnTo>
                  <a:pt x="0" y="0"/>
                </a:lnTo>
                <a:lnTo>
                  <a:pt x="0" y="524001"/>
                </a:lnTo>
                <a:lnTo>
                  <a:pt x="508000" y="524001"/>
                </a:lnTo>
                <a:lnTo>
                  <a:pt x="508000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4688" y="1628279"/>
            <a:ext cx="785495" cy="532765"/>
          </a:xfrm>
          <a:custGeom>
            <a:avLst/>
            <a:gdLst/>
            <a:ahLst/>
            <a:cxnLst/>
            <a:rect l="l" t="t" r="r" b="b"/>
            <a:pathLst>
              <a:path w="785495" h="532764">
                <a:moveTo>
                  <a:pt x="785304" y="0"/>
                </a:moveTo>
                <a:lnTo>
                  <a:pt x="0" y="0"/>
                </a:lnTo>
                <a:lnTo>
                  <a:pt x="0" y="532574"/>
                </a:lnTo>
                <a:lnTo>
                  <a:pt x="785304" y="532574"/>
                </a:lnTo>
                <a:lnTo>
                  <a:pt x="785304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4688" y="2318728"/>
            <a:ext cx="514984" cy="532765"/>
          </a:xfrm>
          <a:custGeom>
            <a:avLst/>
            <a:gdLst/>
            <a:ahLst/>
            <a:cxnLst/>
            <a:rect l="l" t="t" r="r" b="b"/>
            <a:pathLst>
              <a:path w="514984" h="532764">
                <a:moveTo>
                  <a:pt x="514362" y="0"/>
                </a:moveTo>
                <a:lnTo>
                  <a:pt x="0" y="0"/>
                </a:lnTo>
                <a:lnTo>
                  <a:pt x="0" y="532574"/>
                </a:lnTo>
                <a:lnTo>
                  <a:pt x="514362" y="532574"/>
                </a:lnTo>
                <a:lnTo>
                  <a:pt x="514362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6534" y="164185"/>
            <a:ext cx="793750" cy="525145"/>
          </a:xfrm>
          <a:custGeom>
            <a:avLst/>
            <a:gdLst/>
            <a:ahLst/>
            <a:cxnLst/>
            <a:rect l="l" t="t" r="r" b="b"/>
            <a:pathLst>
              <a:path w="793750" h="525145">
                <a:moveTo>
                  <a:pt x="793470" y="0"/>
                </a:moveTo>
                <a:lnTo>
                  <a:pt x="0" y="0"/>
                </a:lnTo>
                <a:lnTo>
                  <a:pt x="0" y="524916"/>
                </a:lnTo>
                <a:lnTo>
                  <a:pt x="793470" y="524916"/>
                </a:lnTo>
              </a:path>
            </a:pathLst>
          </a:custGeom>
          <a:ln w="25400">
            <a:solidFill>
              <a:srgbClr val="007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29949" y="502563"/>
            <a:ext cx="4890770" cy="219456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>
              <a:lnSpc>
                <a:spcPts val="5300"/>
              </a:lnSpc>
              <a:spcBef>
                <a:spcPts val="1260"/>
              </a:spcBef>
            </a:pPr>
            <a:r>
              <a:rPr sz="5400" dirty="0">
                <a:solidFill>
                  <a:srgbClr val="0074BC"/>
                </a:solidFill>
              </a:rPr>
              <a:t>Entenda </a:t>
            </a:r>
            <a:r>
              <a:rPr sz="5400" spc="-25" dirty="0">
                <a:solidFill>
                  <a:srgbClr val="0074BC"/>
                </a:solidFill>
              </a:rPr>
              <a:t>os </a:t>
            </a:r>
            <a:r>
              <a:rPr sz="5400" dirty="0">
                <a:solidFill>
                  <a:srgbClr val="0074BC"/>
                </a:solidFill>
              </a:rPr>
              <a:t>termos</a:t>
            </a:r>
            <a:r>
              <a:rPr sz="5400" spc="120" dirty="0">
                <a:solidFill>
                  <a:srgbClr val="0074BC"/>
                </a:solidFill>
              </a:rPr>
              <a:t> </a:t>
            </a:r>
            <a:r>
              <a:rPr sz="5400" spc="-10" dirty="0">
                <a:solidFill>
                  <a:srgbClr val="0074BC"/>
                </a:solidFill>
              </a:rPr>
              <a:t>usados </a:t>
            </a:r>
            <a:r>
              <a:rPr sz="5400" dirty="0">
                <a:solidFill>
                  <a:srgbClr val="0074BC"/>
                </a:solidFill>
              </a:rPr>
              <a:t>nesta</a:t>
            </a:r>
            <a:r>
              <a:rPr sz="5400" spc="105" dirty="0">
                <a:solidFill>
                  <a:srgbClr val="0074BC"/>
                </a:solidFill>
              </a:rPr>
              <a:t> </a:t>
            </a:r>
            <a:r>
              <a:rPr sz="5400" spc="-10" dirty="0">
                <a:solidFill>
                  <a:srgbClr val="0074BC"/>
                </a:solidFill>
              </a:rPr>
              <a:t>cartilha</a:t>
            </a:r>
            <a:endParaRPr sz="5400"/>
          </a:p>
        </p:txBody>
      </p:sp>
      <p:sp>
        <p:nvSpPr>
          <p:cNvPr id="11" name="object 11"/>
          <p:cNvSpPr txBox="1"/>
          <p:nvPr/>
        </p:nvSpPr>
        <p:spPr>
          <a:xfrm>
            <a:off x="4028624" y="2998386"/>
            <a:ext cx="2764790" cy="7030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147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Paridade:</a:t>
            </a:r>
            <a:r>
              <a:rPr sz="1400" b="1" spc="15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190" dirty="0">
                <a:solidFill>
                  <a:srgbClr val="231F20"/>
                </a:solidFill>
                <a:latin typeface="Utopia Std"/>
                <a:cs typeface="Utopia Std"/>
              </a:rPr>
              <a:t> 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aposentado</a:t>
            </a:r>
            <a:r>
              <a:rPr sz="1400" spc="190" dirty="0">
                <a:solidFill>
                  <a:srgbClr val="231F20"/>
                </a:solidFill>
                <a:latin typeface="Utopia Std"/>
                <a:cs typeface="Utopia Std"/>
              </a:rPr>
              <a:t> 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com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paridade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terá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mesmo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reajuste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nos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proventos,</a:t>
            </a:r>
            <a:r>
              <a:rPr sz="1400" spc="1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na</a:t>
            </a:r>
            <a:r>
              <a:rPr sz="1400" spc="1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mesma</a:t>
            </a:r>
            <a:r>
              <a:rPr sz="1400" spc="1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data</a:t>
            </a:r>
            <a:r>
              <a:rPr sz="1400" spc="1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1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1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mesmo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índice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dos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servidores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ativos.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400" dirty="0">
              <a:latin typeface="Utopia Std"/>
              <a:cs typeface="Utopia Std"/>
            </a:endParaRPr>
          </a:p>
          <a:p>
            <a:pPr marL="12700" marR="5080" indent="179705" algn="just">
              <a:lnSpc>
                <a:spcPct val="114700"/>
              </a:lnSpc>
            </a:pPr>
            <a:r>
              <a:rPr sz="1400" b="1" spc="-3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Integralidade:</a:t>
            </a:r>
            <a:r>
              <a:rPr sz="1400" b="1" spc="3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Ao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aposentar,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o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servidor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recebe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totalidade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da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remu-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neração</a:t>
            </a:r>
            <a:r>
              <a:rPr sz="1400" spc="8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no</a:t>
            </a:r>
            <a:r>
              <a:rPr sz="1400" spc="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cargo</a:t>
            </a:r>
            <a:r>
              <a:rPr sz="1400" spc="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efetivo</a:t>
            </a:r>
            <a:r>
              <a:rPr sz="1400" spc="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8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se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der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aposentadoria.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400" dirty="0">
              <a:latin typeface="Utopia Std"/>
              <a:cs typeface="Utopia Std"/>
            </a:endParaRPr>
          </a:p>
          <a:p>
            <a:pPr marL="12700" marR="5080" indent="179705" algn="just">
              <a:lnSpc>
                <a:spcPct val="114700"/>
              </a:lnSpc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Período</a:t>
            </a:r>
            <a:r>
              <a:rPr sz="1400" b="1" spc="42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adicional</a:t>
            </a:r>
            <a:r>
              <a:rPr sz="1400" b="1" spc="43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de</a:t>
            </a:r>
            <a:r>
              <a:rPr sz="1400" b="1" spc="42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contri- </a:t>
            </a: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buição:</a:t>
            </a:r>
            <a:r>
              <a:rPr sz="1400" b="1" spc="47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Trata-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</a:t>
            </a:r>
            <a:r>
              <a:rPr sz="1400" spc="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um</a:t>
            </a:r>
            <a:r>
              <a:rPr sz="1400" spc="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período</a:t>
            </a:r>
            <a:r>
              <a:rPr sz="1400" spc="5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contribuição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igual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ao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tempo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falta-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va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para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servidor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aposentar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01 de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 janeiro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2022.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400" dirty="0">
              <a:latin typeface="Utopia Std"/>
              <a:cs typeface="Utopia Std"/>
            </a:endParaRPr>
          </a:p>
          <a:p>
            <a:pPr marL="12700" marR="5080" indent="179705" algn="just">
              <a:lnSpc>
                <a:spcPct val="114700"/>
              </a:lnSpc>
            </a:pPr>
            <a:r>
              <a:rPr sz="1400" b="1" spc="-1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Período</a:t>
            </a:r>
            <a:r>
              <a:rPr sz="1400" b="1" spc="-2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Contributivo:</a:t>
            </a:r>
            <a:r>
              <a:rPr sz="1400" b="1" spc="22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É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tem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po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servidor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contribuiu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 para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Regime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Geral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Previdência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Social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e/ou</a:t>
            </a:r>
            <a:r>
              <a:rPr sz="1400" spc="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Regime</a:t>
            </a:r>
            <a:r>
              <a:rPr sz="1400" spc="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Próprio</a:t>
            </a:r>
            <a:r>
              <a:rPr sz="1400" spc="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Previdência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Social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(</a:t>
            </a:r>
            <a:r>
              <a:rPr lang="pt-BR" sz="1400" spc="-40" dirty="0">
                <a:solidFill>
                  <a:srgbClr val="231F20"/>
                </a:solidFill>
                <a:latin typeface="Utopia Std"/>
                <a:cs typeface="Utopia Std"/>
              </a:rPr>
              <a:t>IMPES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,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lang="pt-BR" sz="1400" spc="-25" dirty="0">
                <a:solidFill>
                  <a:srgbClr val="231F20"/>
                </a:solidFill>
                <a:latin typeface="Utopia Std"/>
                <a:cs typeface="Utopia Std"/>
              </a:rPr>
              <a:t>INSS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)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400" dirty="0">
              <a:latin typeface="Utopia Std"/>
              <a:cs typeface="Utopia Std"/>
            </a:endParaRPr>
          </a:p>
          <a:p>
            <a:pPr marL="12700" marR="5080" indent="179705" algn="just">
              <a:lnSpc>
                <a:spcPct val="114700"/>
              </a:lnSpc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RGPS:</a:t>
            </a:r>
            <a:r>
              <a:rPr sz="1400" b="1" spc="-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Regime</a:t>
            </a:r>
            <a:r>
              <a:rPr sz="1400" spc="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Geral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Previdên- cia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Social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(administrado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pelo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INSS).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400" dirty="0">
              <a:latin typeface="Utopia Std"/>
              <a:cs typeface="Utopia Std"/>
            </a:endParaRPr>
          </a:p>
          <a:p>
            <a:pPr marL="12700" marR="5080" indent="179705" algn="just">
              <a:lnSpc>
                <a:spcPct val="114700"/>
              </a:lnSpc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RPPS:</a:t>
            </a:r>
            <a:r>
              <a:rPr sz="1400" b="1" spc="15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Regime</a:t>
            </a:r>
            <a:r>
              <a:rPr sz="1400" spc="4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Próprio</a:t>
            </a:r>
            <a:r>
              <a:rPr sz="1400" spc="4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4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Pre- vidência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Social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lang="pt-BR" sz="1400" spc="-10" dirty="0">
                <a:solidFill>
                  <a:srgbClr val="231F20"/>
                </a:solidFill>
                <a:latin typeface="Utopia Std"/>
                <a:cs typeface="Utopia Std"/>
              </a:rPr>
              <a:t>(IMPES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).</a:t>
            </a:r>
            <a:endParaRPr sz="1400" dirty="0">
              <a:latin typeface="Utopia Std"/>
              <a:cs typeface="Utopia St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3029689"/>
            <a:ext cx="3249930" cy="718565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97840" marR="5080" indent="179705" algn="just">
              <a:lnSpc>
                <a:spcPts val="1610"/>
              </a:lnSpc>
              <a:spcBef>
                <a:spcPts val="210"/>
              </a:spcBef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Abono</a:t>
            </a:r>
            <a:r>
              <a:rPr sz="1400" b="1" spc="5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de</a:t>
            </a:r>
            <a:r>
              <a:rPr sz="1400" b="1" spc="5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permanência:</a:t>
            </a:r>
            <a:r>
              <a:rPr sz="1400" b="1" spc="13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ser-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vidor</a:t>
            </a:r>
            <a:r>
              <a:rPr sz="1400" spc="1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não</a:t>
            </a:r>
            <a:r>
              <a:rPr sz="1400" spc="1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paga</a:t>
            </a:r>
            <a:r>
              <a:rPr sz="1400" spc="1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mais</a:t>
            </a:r>
            <a:r>
              <a:rPr sz="1400" spc="1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1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contribuição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previdenciária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 err="1">
                <a:solidFill>
                  <a:srgbClr val="231F20"/>
                </a:solidFill>
                <a:latin typeface="Utopia Std"/>
                <a:cs typeface="Utopia Std"/>
              </a:rPr>
              <a:t>ao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lang="pt-BR" sz="1400" spc="-5" dirty="0">
                <a:solidFill>
                  <a:srgbClr val="231F20"/>
                </a:solidFill>
                <a:latin typeface="Utopia Std"/>
                <a:cs typeface="Utopia Std"/>
              </a:rPr>
              <a:t>IMPES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.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Utopia Std"/>
                <a:cs typeface="Utopia Std"/>
              </a:rPr>
              <a:t>Isso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 err="1">
                <a:solidFill>
                  <a:srgbClr val="231F20"/>
                </a:solidFill>
                <a:latin typeface="Utopia Std"/>
                <a:cs typeface="Utopia Std"/>
              </a:rPr>
              <a:t>ocor</a:t>
            </a:r>
            <a:r>
              <a:rPr sz="1400" spc="-65" dirty="0" err="1">
                <a:solidFill>
                  <a:srgbClr val="231F20"/>
                </a:solidFill>
                <a:latin typeface="Utopia Std"/>
                <a:cs typeface="Utopia Std"/>
              </a:rPr>
              <a:t>re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nos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casos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são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cumpridos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os requisitos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 uma das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regras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de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apo-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sentadoria</a:t>
            </a:r>
            <a:r>
              <a:rPr sz="1400" spc="2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voluntária,</a:t>
            </a:r>
            <a:r>
              <a:rPr sz="1400" spc="229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mas</a:t>
            </a:r>
            <a:r>
              <a:rPr sz="1400" spc="229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2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servi-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dor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opta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por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continuar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em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atividade,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exceto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pela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aposentadoria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especial</a:t>
            </a:r>
            <a:r>
              <a:rPr sz="1400" spc="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e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pessoa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deficiência.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Desta</a:t>
            </a:r>
            <a:r>
              <a:rPr sz="1400" spc="-1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forma,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quem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passa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custear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contribuição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previdenciária</a:t>
            </a:r>
            <a:r>
              <a:rPr sz="1400" spc="17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é</a:t>
            </a:r>
            <a:r>
              <a:rPr sz="1400" spc="1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1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ente</a:t>
            </a:r>
            <a:r>
              <a:rPr sz="1400" spc="1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empregador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(Prefeitura,</a:t>
            </a:r>
            <a:r>
              <a:rPr sz="1400" spc="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Câmara</a:t>
            </a:r>
            <a:r>
              <a:rPr sz="1400" spc="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Municipal</a:t>
            </a:r>
            <a:r>
              <a:rPr sz="1400" spc="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au-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tarquias).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400" dirty="0">
              <a:latin typeface="Utopia Std"/>
              <a:cs typeface="Utopia Std"/>
            </a:endParaRPr>
          </a:p>
          <a:p>
            <a:pPr marL="497840" marR="5080" indent="179705" algn="just">
              <a:lnSpc>
                <a:spcPts val="1610"/>
              </a:lnSpc>
              <a:spcBef>
                <a:spcPts val="5"/>
              </a:spcBef>
            </a:pPr>
            <a:r>
              <a:rPr sz="1400" b="1" spc="-3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Atuária:</a:t>
            </a:r>
            <a:r>
              <a:rPr sz="1400" b="1" spc="509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É</a:t>
            </a:r>
            <a:r>
              <a:rPr sz="1400" spc="4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4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ciência</a:t>
            </a:r>
            <a:r>
              <a:rPr sz="1400" spc="4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que</a:t>
            </a:r>
            <a:r>
              <a:rPr sz="1400" spc="4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anali-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sa</a:t>
            </a:r>
            <a:r>
              <a:rPr sz="1400" spc="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gerencia</a:t>
            </a:r>
            <a:r>
              <a:rPr sz="1400" spc="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riscos</a:t>
            </a:r>
            <a:r>
              <a:rPr sz="1400" spc="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expectativas</a:t>
            </a:r>
            <a:r>
              <a:rPr sz="1400" spc="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quaisquer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naturezas: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econômicas,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f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i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-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nanceiras</a:t>
            </a:r>
            <a:r>
              <a:rPr sz="1400" spc="-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-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biométricas,</a:t>
            </a:r>
            <a:r>
              <a:rPr sz="1400" spc="-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co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</a:t>
            </a:r>
            <a:r>
              <a:rPr sz="1400" spc="-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-8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objeti-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vo</a:t>
            </a:r>
            <a:r>
              <a:rPr sz="1400" spc="-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prover</a:t>
            </a:r>
            <a:r>
              <a:rPr sz="1400" spc="-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proteção</a:t>
            </a:r>
            <a:r>
              <a:rPr sz="1400" spc="-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social.</a:t>
            </a:r>
            <a:r>
              <a:rPr sz="1400" spc="-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Para</a:t>
            </a:r>
            <a:r>
              <a:rPr sz="1400" spc="-9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isso,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as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metodologias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mais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tradicionais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são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baseadas</a:t>
            </a:r>
            <a:r>
              <a:rPr sz="1400" spc="-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</a:t>
            </a:r>
            <a:r>
              <a:rPr sz="1400" spc="-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teorias</a:t>
            </a:r>
            <a:r>
              <a:rPr sz="1400" spc="-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econômicas,</a:t>
            </a:r>
            <a:r>
              <a:rPr sz="1400" spc="-9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mo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-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delos</a:t>
            </a:r>
            <a:r>
              <a:rPr sz="1400" spc="7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matemáticos,</a:t>
            </a:r>
            <a:r>
              <a:rPr sz="1400" spc="7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probabilísticos,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estatísticos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co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m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objetivo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descre-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v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r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representar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fenômeno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Utopia Std"/>
                <a:cs typeface="Utopia Std"/>
              </a:rPr>
              <a:t>dotados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incerteza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a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respeito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suas</a:t>
            </a:r>
            <a:r>
              <a:rPr sz="1400" spc="-6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causas,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realizações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-6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impactos.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400" dirty="0">
              <a:latin typeface="Utopia Std"/>
              <a:cs typeface="Utopia Std"/>
            </a:endParaRPr>
          </a:p>
          <a:p>
            <a:pPr marL="497840" marR="5080" indent="179705" algn="just">
              <a:lnSpc>
                <a:spcPts val="1610"/>
              </a:lnSpc>
            </a:pPr>
            <a:r>
              <a:rPr sz="1400" b="1" spc="-2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Direito</a:t>
            </a:r>
            <a:r>
              <a:rPr sz="1400" b="1" spc="-1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adquirido:</a:t>
            </a:r>
            <a:r>
              <a:rPr sz="1400" b="1" spc="-15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Utopia Std"/>
                <a:cs typeface="Utopia Std"/>
              </a:rPr>
              <a:t>Ocorre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Utopia Std"/>
                <a:cs typeface="Utopia Std"/>
              </a:rPr>
              <a:t>quan</a:t>
            </a:r>
            <a:r>
              <a:rPr lang="pt-BR" sz="1400" spc="-10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servidor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já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cumpriu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 todos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os</a:t>
            </a:r>
            <a:r>
              <a:rPr sz="1400" spc="-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re-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quisitos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qualquer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uma</a:t>
            </a:r>
            <a:r>
              <a:rPr sz="1400" spc="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das</a:t>
            </a:r>
            <a:r>
              <a:rPr sz="1400" spc="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regras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3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aposentadoria</a:t>
            </a:r>
            <a:r>
              <a:rPr sz="1400" spc="3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e,</a:t>
            </a:r>
            <a:r>
              <a:rPr sz="1400" spc="3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portanto,</a:t>
            </a:r>
            <a:r>
              <a:rPr sz="1400" spc="3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não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pode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ser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atingido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com</a:t>
            </a:r>
            <a:r>
              <a:rPr sz="1400" spc="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Utopia Std"/>
                <a:cs typeface="Utopia Std"/>
              </a:rPr>
              <a:t>alterações</a:t>
            </a:r>
            <a:r>
              <a:rPr sz="1400" spc="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le- 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gais</a:t>
            </a:r>
            <a:r>
              <a:rPr sz="1400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posteriores.</a:t>
            </a:r>
            <a:endParaRPr sz="1400" dirty="0">
              <a:latin typeface="Utopia Std"/>
              <a:cs typeface="Utopia Std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302895" algn="l"/>
              </a:tabLst>
            </a:pPr>
            <a:r>
              <a:rPr lang="pt-BR" sz="1350" b="1" spc="-5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4</a:t>
            </a:r>
            <a:r>
              <a:rPr sz="135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	</a:t>
            </a:r>
            <a:r>
              <a:rPr lang="pt-BR" sz="1350" b="1" spc="-10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</a:t>
            </a:r>
            <a:endParaRPr sz="1350" dirty="0"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0854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672642"/>
                </a:moveTo>
                <a:lnTo>
                  <a:pt x="0" y="0"/>
                </a:lnTo>
                <a:lnTo>
                  <a:pt x="0" y="672642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95755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132524"/>
                </a:moveTo>
                <a:lnTo>
                  <a:pt x="0" y="0"/>
                </a:lnTo>
                <a:lnTo>
                  <a:pt x="0" y="132524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90295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172885"/>
                </a:moveTo>
                <a:lnTo>
                  <a:pt x="0" y="0"/>
                </a:lnTo>
                <a:lnTo>
                  <a:pt x="0" y="172885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257704"/>
                </a:moveTo>
                <a:lnTo>
                  <a:pt x="0" y="0"/>
                </a:lnTo>
                <a:lnTo>
                  <a:pt x="0" y="257704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33497"/>
            <a:ext cx="7560309" cy="7858759"/>
          </a:xfrm>
          <a:custGeom>
            <a:avLst/>
            <a:gdLst/>
            <a:ahLst/>
            <a:cxnLst/>
            <a:rect l="l" t="t" r="r" b="b"/>
            <a:pathLst>
              <a:path w="7560309" h="7858759">
                <a:moveTo>
                  <a:pt x="7559992" y="0"/>
                </a:moveTo>
                <a:lnTo>
                  <a:pt x="0" y="0"/>
                </a:lnTo>
                <a:lnTo>
                  <a:pt x="0" y="7858506"/>
                </a:lnTo>
                <a:lnTo>
                  <a:pt x="7559992" y="7858506"/>
                </a:lnTo>
                <a:lnTo>
                  <a:pt x="7559992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995" y="86303"/>
            <a:ext cx="2810654" cy="266398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257708"/>
            <a:ext cx="1061720" cy="532765"/>
          </a:xfrm>
          <a:custGeom>
            <a:avLst/>
            <a:gdLst/>
            <a:ahLst/>
            <a:cxnLst/>
            <a:rect l="l" t="t" r="r" b="b"/>
            <a:pathLst>
              <a:path w="1061720" h="532765">
                <a:moveTo>
                  <a:pt x="1061504" y="0"/>
                </a:moveTo>
                <a:lnTo>
                  <a:pt x="0" y="0"/>
                </a:lnTo>
                <a:lnTo>
                  <a:pt x="0" y="532587"/>
                </a:lnTo>
                <a:lnTo>
                  <a:pt x="1061504" y="532587"/>
                </a:lnTo>
                <a:lnTo>
                  <a:pt x="1061504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963180"/>
            <a:ext cx="671830" cy="532765"/>
          </a:xfrm>
          <a:custGeom>
            <a:avLst/>
            <a:gdLst/>
            <a:ahLst/>
            <a:cxnLst/>
            <a:rect l="l" t="t" r="r" b="b"/>
            <a:pathLst>
              <a:path w="671830" h="532765">
                <a:moveTo>
                  <a:pt x="671360" y="0"/>
                </a:moveTo>
                <a:lnTo>
                  <a:pt x="0" y="0"/>
                </a:lnTo>
                <a:lnTo>
                  <a:pt x="0" y="532574"/>
                </a:lnTo>
                <a:lnTo>
                  <a:pt x="671360" y="532574"/>
                </a:lnTo>
                <a:lnTo>
                  <a:pt x="671360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628279"/>
            <a:ext cx="1008380" cy="532765"/>
          </a:xfrm>
          <a:custGeom>
            <a:avLst/>
            <a:gdLst/>
            <a:ahLst/>
            <a:cxnLst/>
            <a:rect l="l" t="t" r="r" b="b"/>
            <a:pathLst>
              <a:path w="1008380" h="532764">
                <a:moveTo>
                  <a:pt x="1007999" y="0"/>
                </a:moveTo>
                <a:lnTo>
                  <a:pt x="0" y="0"/>
                </a:lnTo>
                <a:lnTo>
                  <a:pt x="0" y="532574"/>
                </a:lnTo>
                <a:lnTo>
                  <a:pt x="1007999" y="532574"/>
                </a:lnTo>
                <a:lnTo>
                  <a:pt x="1007999" y="0"/>
                </a:lnTo>
                <a:close/>
              </a:path>
            </a:pathLst>
          </a:custGeom>
          <a:solidFill>
            <a:srgbClr val="003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64185"/>
            <a:ext cx="995680" cy="525145"/>
          </a:xfrm>
          <a:custGeom>
            <a:avLst/>
            <a:gdLst/>
            <a:ahLst/>
            <a:cxnLst/>
            <a:rect l="l" t="t" r="r" b="b"/>
            <a:pathLst>
              <a:path w="995680" h="525145">
                <a:moveTo>
                  <a:pt x="0" y="524916"/>
                </a:moveTo>
                <a:lnTo>
                  <a:pt x="995311" y="524916"/>
                </a:lnTo>
                <a:lnTo>
                  <a:pt x="995311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7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8705" y="2497201"/>
            <a:ext cx="3319779" cy="647700"/>
          </a:xfrm>
          <a:custGeom>
            <a:avLst/>
            <a:gdLst/>
            <a:ahLst/>
            <a:cxnLst/>
            <a:rect l="l" t="t" r="r" b="b"/>
            <a:pathLst>
              <a:path w="3319779" h="647700">
                <a:moveTo>
                  <a:pt x="3319297" y="0"/>
                </a:moveTo>
                <a:lnTo>
                  <a:pt x="0" y="0"/>
                </a:lnTo>
                <a:lnTo>
                  <a:pt x="0" y="647192"/>
                </a:lnTo>
                <a:lnTo>
                  <a:pt x="3319297" y="647192"/>
                </a:lnTo>
                <a:lnTo>
                  <a:pt x="3319297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705" y="6038875"/>
            <a:ext cx="5965825" cy="622300"/>
          </a:xfrm>
          <a:custGeom>
            <a:avLst/>
            <a:gdLst/>
            <a:ahLst/>
            <a:cxnLst/>
            <a:rect l="l" t="t" r="r" b="b"/>
            <a:pathLst>
              <a:path w="5965825" h="622300">
                <a:moveTo>
                  <a:pt x="5965825" y="0"/>
                </a:moveTo>
                <a:lnTo>
                  <a:pt x="0" y="0"/>
                </a:lnTo>
                <a:lnTo>
                  <a:pt x="0" y="621791"/>
                </a:lnTo>
                <a:lnTo>
                  <a:pt x="5965825" y="621791"/>
                </a:lnTo>
                <a:lnTo>
                  <a:pt x="5965825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8670" y="2372255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30" y="0"/>
                </a:lnTo>
              </a:path>
            </a:pathLst>
          </a:custGeom>
          <a:ln w="63500">
            <a:solidFill>
              <a:srgbClr val="003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5970" y="543769"/>
            <a:ext cx="3155950" cy="17589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865"/>
              </a:spcBef>
            </a:pPr>
            <a:r>
              <a:rPr sz="4200" dirty="0"/>
              <a:t>Entenda </a:t>
            </a:r>
            <a:r>
              <a:rPr sz="4200" spc="-50" dirty="0"/>
              <a:t>a </a:t>
            </a:r>
            <a:r>
              <a:rPr sz="4200" spc="-10" dirty="0"/>
              <a:t>Previdência </a:t>
            </a:r>
            <a:r>
              <a:rPr sz="4200" dirty="0"/>
              <a:t>no </a:t>
            </a:r>
            <a:r>
              <a:rPr sz="4200" spc="-10" dirty="0"/>
              <a:t>Brasil</a:t>
            </a:r>
            <a:endParaRPr sz="4200"/>
          </a:p>
        </p:txBody>
      </p:sp>
      <p:sp>
        <p:nvSpPr>
          <p:cNvPr id="16" name="object 16"/>
          <p:cNvSpPr txBox="1"/>
          <p:nvPr/>
        </p:nvSpPr>
        <p:spPr>
          <a:xfrm>
            <a:off x="636523" y="2585504"/>
            <a:ext cx="3383279" cy="737235"/>
          </a:xfrm>
          <a:prstGeom prst="rect">
            <a:avLst/>
          </a:prstGeom>
          <a:ln w="25400">
            <a:solidFill>
              <a:srgbClr val="F1F3F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204"/>
              </a:spcBef>
            </a:pPr>
            <a:r>
              <a:rPr sz="18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O</a:t>
            </a:r>
            <a:r>
              <a:rPr sz="1800" b="1" spc="-1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18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que</a:t>
            </a:r>
            <a:r>
              <a:rPr sz="1800" b="1" spc="-5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18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é</a:t>
            </a:r>
            <a:r>
              <a:rPr sz="1800" b="1" spc="-5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18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Previdência</a:t>
            </a:r>
            <a:r>
              <a:rPr sz="1800" b="1" spc="-5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1800" b="1" spc="-1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“Social”?</a:t>
            </a:r>
            <a:endParaRPr sz="1800">
              <a:latin typeface="Utopia Std Black Headline"/>
              <a:cs typeface="Utopia Std Black Headlin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4060" y="6165875"/>
            <a:ext cx="5963285" cy="622300"/>
          </a:xfrm>
          <a:prstGeom prst="rect">
            <a:avLst/>
          </a:prstGeom>
          <a:ln w="25400">
            <a:solidFill>
              <a:srgbClr val="F1F3F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Regime Geral de Previdência Social (RGPS)</a:t>
            </a:r>
            <a:r>
              <a:rPr sz="1800" b="1" spc="5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 </a:t>
            </a:r>
            <a:r>
              <a:rPr sz="1800" b="1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- </a:t>
            </a:r>
            <a:r>
              <a:rPr sz="1800" b="1" spc="-20" dirty="0">
                <a:solidFill>
                  <a:srgbClr val="429EA5"/>
                </a:solidFill>
                <a:latin typeface="Utopia Std Black Headline"/>
                <a:cs typeface="Utopia Std Black Headline"/>
              </a:rPr>
              <a:t>INSS</a:t>
            </a:r>
            <a:endParaRPr sz="1800">
              <a:latin typeface="Utopia Std Black Headline"/>
              <a:cs typeface="Utopia Std Black Headlin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5300" y="3434732"/>
            <a:ext cx="26174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uma</a:t>
            </a:r>
            <a:r>
              <a:rPr sz="1400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forma</a:t>
            </a:r>
            <a:r>
              <a:rPr sz="1400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seguro</a:t>
            </a:r>
            <a:r>
              <a:rPr sz="1400" spc="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coletivo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caráter</a:t>
            </a:r>
            <a:r>
              <a:rPr sz="1400" spc="1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contributivo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filia-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ção</a:t>
            </a:r>
            <a:r>
              <a:rPr sz="1400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obrigatória.</a:t>
            </a:r>
            <a:r>
              <a:rPr sz="1400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Todos</a:t>
            </a:r>
            <a:r>
              <a:rPr sz="1400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contribuem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com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uma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parte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salário,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acor-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6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com</a:t>
            </a:r>
            <a:r>
              <a:rPr sz="1400" spc="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critérios</a:t>
            </a:r>
            <a:r>
              <a:rPr sz="1400" spc="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que</a:t>
            </a:r>
            <a:r>
              <a:rPr sz="1400" spc="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preservem</a:t>
            </a:r>
            <a:r>
              <a:rPr sz="1400" spc="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Utopia Std"/>
                <a:cs typeface="Utopia Std"/>
              </a:rPr>
              <a:t>o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equilíbrio financeiro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atuarial.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5300" y="4966892"/>
            <a:ext cx="26174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spc="2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objetivo</a:t>
            </a:r>
            <a:r>
              <a:rPr sz="1400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assegurar</a:t>
            </a:r>
            <a:r>
              <a:rPr sz="1400" spc="2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aos</a:t>
            </a:r>
            <a:r>
              <a:rPr sz="1400" spc="2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be-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neficiários</a:t>
            </a:r>
            <a:r>
              <a:rPr sz="1400" spc="160" dirty="0">
                <a:solidFill>
                  <a:srgbClr val="FFFFFF"/>
                </a:solidFill>
                <a:latin typeface="Utopia Std"/>
                <a:cs typeface="Utopia Std"/>
              </a:rPr>
              <a:t> 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meios</a:t>
            </a:r>
            <a:r>
              <a:rPr sz="1400" spc="160" dirty="0">
                <a:solidFill>
                  <a:srgbClr val="FFFFFF"/>
                </a:solidFill>
                <a:latin typeface="Utopia Std"/>
                <a:cs typeface="Utopia Std"/>
              </a:rPr>
              <a:t> 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indispensáveis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manutenção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em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caso</a:t>
            </a:r>
            <a:r>
              <a:rPr sz="1400" spc="6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doen-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ça,</a:t>
            </a:r>
            <a:r>
              <a:rPr sz="1400" spc="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incapacidade,</a:t>
            </a:r>
            <a:r>
              <a:rPr sz="1400" spc="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idade</a:t>
            </a:r>
            <a:r>
              <a:rPr sz="1400" spc="10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avançada,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7299" y="3434732"/>
            <a:ext cx="261810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tempo</a:t>
            </a:r>
            <a:r>
              <a:rPr sz="1400" spc="2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2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serviço,</a:t>
            </a:r>
            <a:r>
              <a:rPr sz="1400" spc="2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amparo</a:t>
            </a:r>
            <a:r>
              <a:rPr sz="1400" spc="2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à</a:t>
            </a:r>
            <a:r>
              <a:rPr sz="1400" spc="2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ges-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tante,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reclusão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ou</a:t>
            </a:r>
            <a:r>
              <a:rPr sz="1400" spc="30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morte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daqueles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quem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dependiam</a:t>
            </a:r>
            <a:r>
              <a:rPr sz="1400" spc="20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economica-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mente.</a:t>
            </a:r>
            <a:r>
              <a:rPr sz="1400" spc="4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Observação:</a:t>
            </a:r>
            <a:r>
              <a:rPr sz="1400" b="1" spc="14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Nos</a:t>
            </a:r>
            <a:r>
              <a:rPr sz="1400" spc="4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Regi-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mes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Próprios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Previdência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dos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servidores</a:t>
            </a:r>
            <a:r>
              <a:rPr sz="1400" spc="114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públicos</a:t>
            </a:r>
            <a:r>
              <a:rPr sz="1400" spc="114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só</a:t>
            </a:r>
            <a:r>
              <a:rPr sz="1400" spc="114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podem</a:t>
            </a:r>
            <a:r>
              <a:rPr sz="1400" spc="114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ser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pagas</a:t>
            </a:r>
            <a:r>
              <a:rPr sz="1400" spc="2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aposentadorias</a:t>
            </a:r>
            <a:r>
              <a:rPr sz="1400" spc="2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2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pensões.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Cabe</a:t>
            </a:r>
            <a:r>
              <a:rPr sz="1400" spc="3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aos</a:t>
            </a:r>
            <a:r>
              <a:rPr sz="1400" spc="3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entes</a:t>
            </a:r>
            <a:r>
              <a:rPr sz="1400" spc="3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empregadores</a:t>
            </a:r>
            <a:r>
              <a:rPr sz="1400" spc="3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Utopia Std"/>
                <a:cs typeface="Utopia Std"/>
              </a:rPr>
              <a:t>o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pagamento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dos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demais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benefícios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citados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no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parágrafo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anterior.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7823" y="6926124"/>
            <a:ext cx="261747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spc="1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Regime</a:t>
            </a:r>
            <a:r>
              <a:rPr sz="1400" spc="1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Geral</a:t>
            </a:r>
            <a:r>
              <a:rPr sz="1400" spc="1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Previdência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Social</a:t>
            </a:r>
            <a:r>
              <a:rPr sz="1400" spc="2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(RGPS)</a:t>
            </a:r>
            <a:r>
              <a:rPr sz="1400" spc="2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2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gerido</a:t>
            </a:r>
            <a:r>
              <a:rPr sz="1400" spc="2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pelo</a:t>
            </a:r>
            <a:r>
              <a:rPr sz="1400" spc="2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Ins-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tituto</a:t>
            </a:r>
            <a:r>
              <a:rPr sz="1400" spc="2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Nacional</a:t>
            </a:r>
            <a:r>
              <a:rPr sz="1400" spc="2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2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Seguro</a:t>
            </a:r>
            <a:r>
              <a:rPr sz="1400" spc="2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Social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(INSS). </a:t>
            </a:r>
            <a:r>
              <a:rPr sz="1400" spc="-40" dirty="0">
                <a:solidFill>
                  <a:srgbClr val="FFFFFF"/>
                </a:solidFill>
                <a:latin typeface="Utopia Std"/>
                <a:cs typeface="Utopia Std"/>
              </a:rPr>
              <a:t>Nele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estão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inscritos,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obriga-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toriamente,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todos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os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 trabalhadores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5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servidores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públicos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que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não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são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titulares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cargos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efetivos.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Tam-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bém</a:t>
            </a:r>
            <a:r>
              <a:rPr sz="1400" spc="-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podem</a:t>
            </a:r>
            <a:r>
              <a:rPr sz="1400" spc="-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</a:t>
            </a:r>
            <a:r>
              <a:rPr sz="1400" spc="-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inscrever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empresá- rios</a:t>
            </a:r>
            <a:r>
              <a:rPr sz="1400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autônomos.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7823" y="9098364"/>
            <a:ext cx="26181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Desde</a:t>
            </a:r>
            <a:r>
              <a:rPr sz="1400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16</a:t>
            </a:r>
            <a:r>
              <a:rPr sz="1400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dezembro</a:t>
            </a:r>
            <a:r>
              <a:rPr sz="1400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1998,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servidores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titulares</a:t>
            </a:r>
            <a:r>
              <a:rPr sz="1400" spc="-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exclusivamente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cargos</a:t>
            </a:r>
            <a:r>
              <a:rPr sz="1400" spc="1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comissionados</a:t>
            </a:r>
            <a:r>
              <a:rPr sz="1400" spc="1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ou</a:t>
            </a:r>
            <a:r>
              <a:rPr sz="1400" spc="1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con-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tratados</a:t>
            </a:r>
            <a:r>
              <a:rPr sz="1400" spc="2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em</a:t>
            </a:r>
            <a:r>
              <a:rPr sz="1400" spc="2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regime</a:t>
            </a:r>
            <a:r>
              <a:rPr sz="1400" spc="2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2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emergên-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29823" y="6926124"/>
            <a:ext cx="26174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cia</a:t>
            </a:r>
            <a:r>
              <a:rPr sz="1400" spc="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estão</a:t>
            </a:r>
            <a:r>
              <a:rPr sz="1400" spc="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submetidos</a:t>
            </a:r>
            <a:r>
              <a:rPr sz="1400" spc="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às</a:t>
            </a:r>
            <a:r>
              <a:rPr sz="1400" spc="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regras</a:t>
            </a:r>
            <a:r>
              <a:rPr sz="1400" spc="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do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RGPS.</a:t>
            </a:r>
            <a:r>
              <a:rPr sz="1400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Além</a:t>
            </a:r>
            <a:r>
              <a:rPr sz="1400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disso,</a:t>
            </a:r>
            <a:r>
              <a:rPr sz="1400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as</a:t>
            </a:r>
            <a:r>
              <a:rPr sz="1400" spc="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aposentado-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rias</a:t>
            </a:r>
            <a:r>
              <a:rPr sz="1400" spc="-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seguem</a:t>
            </a:r>
            <a:r>
              <a:rPr sz="1400" spc="-5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as</a:t>
            </a:r>
            <a:r>
              <a:rPr sz="1400" spc="-5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normas</a:t>
            </a:r>
            <a:r>
              <a:rPr sz="1400" spc="-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-5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INSS.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29823" y="7818204"/>
            <a:ext cx="26174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benefício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mínimo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um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sa-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lário</a:t>
            </a:r>
            <a:r>
              <a:rPr sz="1400" spc="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mínimo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federal</a:t>
            </a:r>
            <a:r>
              <a:rPr sz="1400" spc="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em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vigor.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Utopia Std"/>
                <a:cs typeface="Utopia Std"/>
              </a:rPr>
              <a:t>o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máximo,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conhecido</a:t>
            </a:r>
            <a:r>
              <a:rPr sz="1400" spc="6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como</a:t>
            </a:r>
            <a:r>
              <a:rPr sz="1400" spc="6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teto</a:t>
            </a:r>
            <a:r>
              <a:rPr sz="1400" spc="6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do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RGPS, é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definido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por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meio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por- taria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Ministerial.</a:t>
            </a:r>
            <a:endParaRPr sz="1400">
              <a:latin typeface="Utopia Std"/>
              <a:cs typeface="Utopia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29823" y="9137005"/>
            <a:ext cx="3185795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277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Todas</a:t>
            </a:r>
            <a:r>
              <a:rPr sz="1400" spc="235" dirty="0">
                <a:solidFill>
                  <a:srgbClr val="FFFFFF"/>
                </a:solidFill>
                <a:latin typeface="Utopia Std"/>
                <a:cs typeface="Utopia Std"/>
              </a:rPr>
              <a:t> 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as</a:t>
            </a:r>
            <a:r>
              <a:rPr sz="1400" spc="240" dirty="0">
                <a:solidFill>
                  <a:srgbClr val="FFFFFF"/>
                </a:solidFill>
                <a:latin typeface="Utopia Std"/>
                <a:cs typeface="Utopia Std"/>
              </a:rPr>
              <a:t> 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informações</a:t>
            </a:r>
            <a:r>
              <a:rPr sz="1400" spc="240" dirty="0">
                <a:solidFill>
                  <a:srgbClr val="FFFFFF"/>
                </a:solidFill>
                <a:latin typeface="Utopia Std"/>
                <a:cs typeface="Utopia Std"/>
              </a:rPr>
              <a:t>  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sobre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esse</a:t>
            </a:r>
            <a:r>
              <a:rPr sz="1400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Regime</a:t>
            </a:r>
            <a:r>
              <a:rPr sz="1400" spc="-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podem</a:t>
            </a:r>
            <a:r>
              <a:rPr sz="1400" spc="-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ser</a:t>
            </a:r>
            <a:r>
              <a:rPr sz="1400" spc="-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conferidas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no</a:t>
            </a:r>
            <a:r>
              <a:rPr sz="1400" spc="10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site</a:t>
            </a:r>
            <a:r>
              <a:rPr sz="1400" spc="10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10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INSS:</a:t>
            </a:r>
            <a:r>
              <a:rPr sz="1400" spc="10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https://www.gov. br/inss/</a:t>
            </a:r>
            <a:endParaRPr sz="1400" dirty="0">
              <a:latin typeface="Utopia Std"/>
              <a:cs typeface="Utopia Std"/>
            </a:endParaRPr>
          </a:p>
          <a:p>
            <a:pPr marR="5080" algn="r">
              <a:lnSpc>
                <a:spcPts val="1570"/>
              </a:lnSpc>
              <a:tabLst>
                <a:tab pos="904240" algn="l"/>
              </a:tabLst>
            </a:pPr>
            <a:r>
              <a:rPr lang="pt-BR" sz="1350" b="1" spc="-10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</a:t>
            </a:r>
            <a:r>
              <a:rPr sz="1350" b="1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	</a:t>
            </a:r>
            <a:r>
              <a:rPr lang="pt-BR" sz="1350" b="1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5</a:t>
            </a:r>
            <a:endParaRPr sz="1350" dirty="0">
              <a:latin typeface="Utopia Std Black Headline"/>
              <a:cs typeface="Utopia Std Black Headli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50965" cy="10704830"/>
            <a:chOff x="0" y="0"/>
            <a:chExt cx="6450965" cy="107048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23965" cy="8368665"/>
            </a:xfrm>
            <a:custGeom>
              <a:avLst/>
              <a:gdLst/>
              <a:ahLst/>
              <a:cxnLst/>
              <a:rect l="l" t="t" r="r" b="b"/>
              <a:pathLst>
                <a:path w="6323965" h="8368665">
                  <a:moveTo>
                    <a:pt x="6323863" y="0"/>
                  </a:moveTo>
                  <a:lnTo>
                    <a:pt x="0" y="0"/>
                  </a:lnTo>
                  <a:lnTo>
                    <a:pt x="0" y="8368601"/>
                  </a:lnTo>
                  <a:lnTo>
                    <a:pt x="6323863" y="8368601"/>
                  </a:lnTo>
                  <a:lnTo>
                    <a:pt x="6323863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5077" y="7649273"/>
              <a:ext cx="1024255" cy="1024255"/>
            </a:xfrm>
            <a:custGeom>
              <a:avLst/>
              <a:gdLst/>
              <a:ahLst/>
              <a:cxnLst/>
              <a:rect l="l" t="t" r="r" b="b"/>
              <a:pathLst>
                <a:path w="1024255" h="1024254">
                  <a:moveTo>
                    <a:pt x="1024128" y="0"/>
                  </a:moveTo>
                  <a:lnTo>
                    <a:pt x="0" y="0"/>
                  </a:lnTo>
                  <a:lnTo>
                    <a:pt x="0" y="1024128"/>
                  </a:lnTo>
                  <a:lnTo>
                    <a:pt x="1024128" y="1024128"/>
                  </a:lnTo>
                  <a:lnTo>
                    <a:pt x="1024128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1605" y="8161350"/>
              <a:ext cx="626745" cy="2531110"/>
            </a:xfrm>
            <a:custGeom>
              <a:avLst/>
              <a:gdLst/>
              <a:ahLst/>
              <a:cxnLst/>
              <a:rect l="l" t="t" r="r" b="b"/>
              <a:pathLst>
                <a:path w="626744" h="2531109">
                  <a:moveTo>
                    <a:pt x="626529" y="0"/>
                  </a:moveTo>
                  <a:lnTo>
                    <a:pt x="0" y="0"/>
                  </a:lnTo>
                  <a:lnTo>
                    <a:pt x="0" y="2530652"/>
                  </a:lnTo>
                  <a:lnTo>
                    <a:pt x="626529" y="2530652"/>
                  </a:lnTo>
                  <a:lnTo>
                    <a:pt x="626529" y="0"/>
                  </a:lnTo>
                  <a:close/>
                </a:path>
              </a:pathLst>
            </a:custGeom>
            <a:solidFill>
              <a:srgbClr val="429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8334" y="8825801"/>
              <a:ext cx="1024255" cy="1024255"/>
            </a:xfrm>
            <a:custGeom>
              <a:avLst/>
              <a:gdLst/>
              <a:ahLst/>
              <a:cxnLst/>
              <a:rect l="l" t="t" r="r" b="b"/>
              <a:pathLst>
                <a:path w="1024254" h="1024254">
                  <a:moveTo>
                    <a:pt x="1024127" y="0"/>
                  </a:moveTo>
                  <a:lnTo>
                    <a:pt x="0" y="0"/>
                  </a:lnTo>
                  <a:lnTo>
                    <a:pt x="0" y="1024127"/>
                  </a:lnTo>
                  <a:lnTo>
                    <a:pt x="1024127" y="1024127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233" y="150380"/>
              <a:ext cx="6325235" cy="10541635"/>
            </a:xfrm>
            <a:custGeom>
              <a:avLst/>
              <a:gdLst/>
              <a:ahLst/>
              <a:cxnLst/>
              <a:rect l="l" t="t" r="r" b="b"/>
              <a:pathLst>
                <a:path w="6325235" h="10541635">
                  <a:moveTo>
                    <a:pt x="3221901" y="10541622"/>
                  </a:moveTo>
                  <a:lnTo>
                    <a:pt x="3221901" y="7883956"/>
                  </a:lnTo>
                  <a:lnTo>
                    <a:pt x="2595372" y="7883956"/>
                  </a:lnTo>
                  <a:lnTo>
                    <a:pt x="2595372" y="10541622"/>
                  </a:lnTo>
                </a:path>
                <a:path w="6325235" h="10541635">
                  <a:moveTo>
                    <a:pt x="0" y="8345220"/>
                  </a:moveTo>
                  <a:lnTo>
                    <a:pt x="6324942" y="8345220"/>
                  </a:lnTo>
                  <a:lnTo>
                    <a:pt x="6324942" y="0"/>
                  </a:lnTo>
                  <a:lnTo>
                    <a:pt x="0" y="0"/>
                  </a:lnTo>
                  <a:lnTo>
                    <a:pt x="0" y="8345220"/>
                  </a:lnTo>
                  <a:close/>
                </a:path>
              </a:pathLst>
            </a:custGeom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3196" y="775143"/>
            <a:ext cx="4157979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BE1FA"/>
                </a:solidFill>
              </a:rPr>
              <a:t>Regime</a:t>
            </a:r>
            <a:r>
              <a:rPr spc="-110" dirty="0">
                <a:solidFill>
                  <a:srgbClr val="ABE1FA"/>
                </a:solidFill>
              </a:rPr>
              <a:t> </a:t>
            </a:r>
            <a:r>
              <a:rPr dirty="0">
                <a:solidFill>
                  <a:srgbClr val="ABE1FA"/>
                </a:solidFill>
              </a:rPr>
              <a:t>Próprio</a:t>
            </a:r>
            <a:r>
              <a:rPr spc="-110" dirty="0">
                <a:solidFill>
                  <a:srgbClr val="ABE1FA"/>
                </a:solidFill>
              </a:rPr>
              <a:t> </a:t>
            </a:r>
            <a:r>
              <a:rPr spc="-25" dirty="0">
                <a:solidFill>
                  <a:srgbClr val="ABE1FA"/>
                </a:solidFill>
              </a:rPr>
              <a:t>de </a:t>
            </a:r>
            <a:r>
              <a:rPr spc="-10" dirty="0">
                <a:solidFill>
                  <a:srgbClr val="ABE1FA"/>
                </a:solidFill>
              </a:rPr>
              <a:t>Previdência</a:t>
            </a:r>
            <a:r>
              <a:rPr spc="-50" dirty="0">
                <a:solidFill>
                  <a:srgbClr val="ABE1FA"/>
                </a:solidFill>
              </a:rPr>
              <a:t> </a:t>
            </a:r>
            <a:r>
              <a:rPr spc="-10" dirty="0">
                <a:solidFill>
                  <a:srgbClr val="ABE1FA"/>
                </a:solidFill>
              </a:rPr>
              <a:t>Social (RPPS)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4500" y="9983851"/>
            <a:ext cx="101981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895" algn="l"/>
              </a:tabLst>
            </a:pPr>
            <a:r>
              <a:rPr lang="pt-BR" sz="1350" b="1" spc="-5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6</a:t>
            </a:r>
            <a:r>
              <a:rPr sz="135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	</a:t>
            </a:r>
            <a:r>
              <a:rPr lang="pt-BR" sz="1350" b="1" spc="-10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</a:t>
            </a:r>
            <a:endParaRPr sz="1350" dirty="0">
              <a:latin typeface="Utopia Std Black Headline"/>
              <a:cs typeface="Utopia Std Black Headlin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3196" y="2673520"/>
            <a:ext cx="4405630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Regime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Próprio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Previdência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Social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(RPPS)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ex-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clusivo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para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servidores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públicos</a:t>
            </a:r>
            <a:r>
              <a:rPr sz="1400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titulares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cargo</a:t>
            </a:r>
            <a:r>
              <a:rPr sz="1400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efetivo. </a:t>
            </a:r>
            <a:r>
              <a:rPr sz="1400" dirty="0" err="1">
                <a:solidFill>
                  <a:srgbClr val="FFFFFF"/>
                </a:solidFill>
                <a:latin typeface="Utopia Std"/>
                <a:cs typeface="Utopia Std"/>
              </a:rPr>
              <a:t>Em</a:t>
            </a:r>
            <a:r>
              <a:rPr lang="pt-BR" sz="1400" spc="5" dirty="0">
                <a:solidFill>
                  <a:srgbClr val="FFFFFF"/>
                </a:solidFill>
                <a:latin typeface="Utopia Std"/>
                <a:cs typeface="Utopia Std"/>
              </a:rPr>
              <a:t> São Francisco do Guaporé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,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RPPS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gerido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pelo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Instituto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Previdência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Município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lang="pt-BR" sz="1400" spc="10" dirty="0">
                <a:solidFill>
                  <a:srgbClr val="FFFFFF"/>
                </a:solidFill>
                <a:latin typeface="Utopia Std"/>
                <a:cs typeface="Utopia Std"/>
              </a:rPr>
              <a:t>São Francisco do Guaporé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(I</a:t>
            </a:r>
            <a:r>
              <a:rPr lang="pt-BR" sz="1400" dirty="0">
                <a:solidFill>
                  <a:srgbClr val="FFFFFF"/>
                </a:solidFill>
                <a:latin typeface="Utopia Std"/>
                <a:cs typeface="Utopia Std"/>
              </a:rPr>
              <a:t>MPES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)</a:t>
            </a:r>
            <a:r>
              <a:rPr sz="1400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2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submetido</a:t>
            </a:r>
            <a:r>
              <a:rPr sz="1400" spc="1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à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 err="1">
                <a:solidFill>
                  <a:srgbClr val="FFFFFF"/>
                </a:solidFill>
                <a:latin typeface="Utopia Std"/>
                <a:cs typeface="Utopia Std"/>
              </a:rPr>
              <a:t>orien</a:t>
            </a:r>
            <a:r>
              <a:rPr sz="1400" dirty="0" err="1">
                <a:solidFill>
                  <a:srgbClr val="FFFFFF"/>
                </a:solidFill>
                <a:latin typeface="Utopia Std"/>
                <a:cs typeface="Utopia Std"/>
              </a:rPr>
              <a:t>tação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,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supervisão,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controle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fiscalização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da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Secretaria</a:t>
            </a:r>
            <a:r>
              <a:rPr sz="1400" spc="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Regimes</a:t>
            </a:r>
            <a:r>
              <a:rPr sz="1400" spc="-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Próprios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da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Previdência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Social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Ministério</a:t>
            </a:r>
            <a:r>
              <a:rPr sz="1400" spc="-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da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Previdência</a:t>
            </a:r>
            <a:r>
              <a:rPr sz="1400" spc="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Social.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400" dirty="0">
              <a:latin typeface="Utopia Std"/>
              <a:cs typeface="Utopia Std"/>
            </a:endParaRPr>
          </a:p>
          <a:p>
            <a:pPr marL="12700" marR="5080" indent="179705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Os</a:t>
            </a:r>
            <a:r>
              <a:rPr sz="1400" spc="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recursos</a:t>
            </a:r>
            <a:r>
              <a:rPr sz="1400" spc="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podem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ser</a:t>
            </a:r>
            <a:r>
              <a:rPr sz="1400" spc="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usados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apenas</a:t>
            </a:r>
            <a:r>
              <a:rPr sz="1400" spc="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para</a:t>
            </a:r>
            <a:r>
              <a:rPr sz="1400" spc="2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assegurar</a:t>
            </a:r>
            <a:r>
              <a:rPr sz="1400" spc="1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Utopia Std"/>
                <a:cs typeface="Utopia Std"/>
              </a:rPr>
              <a:t>o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pagamento</a:t>
            </a:r>
            <a:r>
              <a:rPr sz="1400" spc="1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aposentadorias</a:t>
            </a:r>
            <a:r>
              <a:rPr sz="1400" spc="1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1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pensões</a:t>
            </a:r>
            <a:r>
              <a:rPr sz="1400" spc="1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por</a:t>
            </a:r>
            <a:r>
              <a:rPr sz="1400" spc="15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morte.</a:t>
            </a:r>
            <a:r>
              <a:rPr sz="1400" spc="14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Por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isso,</a:t>
            </a:r>
            <a:r>
              <a:rPr sz="1400" spc="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uso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dinheiro</a:t>
            </a:r>
            <a:r>
              <a:rPr sz="1400" b="1" spc="8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Instituto</a:t>
            </a:r>
            <a:r>
              <a:rPr sz="1400" spc="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para</a:t>
            </a:r>
            <a:r>
              <a:rPr sz="1400" b="1" spc="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qualquer</a:t>
            </a:r>
            <a:r>
              <a:rPr sz="1400" b="1" spc="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ou- </a:t>
            </a:r>
            <a:r>
              <a:rPr sz="1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tro</a:t>
            </a:r>
            <a:r>
              <a:rPr sz="1400" b="1" spc="-4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fim</a:t>
            </a:r>
            <a:r>
              <a:rPr sz="1400" b="1" spc="1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-7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proibido.</a:t>
            </a:r>
            <a:endParaRPr sz="1400" dirty="0">
              <a:latin typeface="Utopia Std Black Headline"/>
              <a:cs typeface="Utopia Std Black Headline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400" dirty="0">
              <a:latin typeface="Utopia Std Black Headline"/>
              <a:cs typeface="Utopia Std Black Headline"/>
            </a:endParaRPr>
          </a:p>
          <a:p>
            <a:pPr marL="12700" marR="5080" indent="179705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Este</a:t>
            </a:r>
            <a:r>
              <a:rPr sz="1400" spc="2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Regime</a:t>
            </a:r>
            <a:r>
              <a:rPr sz="1400" spc="229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229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229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caráter</a:t>
            </a:r>
            <a:r>
              <a:rPr sz="1400" spc="229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contributivo</a:t>
            </a:r>
            <a:r>
              <a:rPr sz="1400" b="1" spc="28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229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solidário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.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Tanto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os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benefícios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aposentadorias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19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pensões</a:t>
            </a:r>
            <a:r>
              <a:rPr sz="1400" spc="1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atuais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quanto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os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futuros</a:t>
            </a:r>
            <a:r>
              <a:rPr sz="1400" spc="1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devem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ser</a:t>
            </a:r>
            <a:r>
              <a:rPr sz="1400" spc="1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custeados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pelos</a:t>
            </a:r>
            <a:r>
              <a:rPr sz="1400" spc="18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entes</a:t>
            </a:r>
            <a:r>
              <a:rPr sz="1400" spc="17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em-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pregadores</a:t>
            </a:r>
            <a:r>
              <a:rPr sz="1400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(Prefeitura,</a:t>
            </a:r>
            <a:r>
              <a:rPr sz="1400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Câmara</a:t>
            </a:r>
            <a:r>
              <a:rPr sz="1400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autarquias),</a:t>
            </a:r>
            <a:r>
              <a:rPr sz="1400" spc="9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servidores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ativos,</a:t>
            </a:r>
            <a:r>
              <a:rPr sz="1400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aposentados</a:t>
            </a:r>
            <a:r>
              <a:rPr sz="1400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-3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pensionistas</a:t>
            </a:r>
            <a:r>
              <a:rPr sz="1400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mediante</a:t>
            </a:r>
            <a:r>
              <a:rPr sz="1400" spc="-4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contribuição previdenciária.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O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objetivo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é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preservar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solidez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e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continui-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dade</a:t>
            </a:r>
            <a:r>
              <a:rPr sz="1400" spc="-30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FFFFFF"/>
                </a:solidFill>
                <a:latin typeface="Utopia Std"/>
                <a:cs typeface="Utopia Std"/>
              </a:rPr>
              <a:t>do</a:t>
            </a:r>
            <a:r>
              <a:rPr sz="1400" spc="-25" dirty="0">
                <a:solidFill>
                  <a:srgbClr val="FFFFFF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Utopia Std"/>
                <a:cs typeface="Utopia Std"/>
              </a:rPr>
              <a:t>Regime.</a:t>
            </a:r>
            <a:endParaRPr sz="1400" dirty="0">
              <a:latin typeface="Utopia Std"/>
              <a:cs typeface="Utopia St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191" y="3747532"/>
            <a:ext cx="3072130" cy="0"/>
          </a:xfrm>
          <a:custGeom>
            <a:avLst/>
            <a:gdLst/>
            <a:ahLst/>
            <a:cxnLst/>
            <a:rect l="l" t="t" r="r" b="b"/>
            <a:pathLst>
              <a:path w="3072129">
                <a:moveTo>
                  <a:pt x="0" y="0"/>
                </a:moveTo>
                <a:lnTo>
                  <a:pt x="3071812" y="0"/>
                </a:lnTo>
              </a:path>
            </a:pathLst>
          </a:custGeom>
          <a:ln w="63500">
            <a:solidFill>
              <a:srgbClr val="007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47654" y="6069291"/>
            <a:ext cx="2324100" cy="902335"/>
            <a:chOff x="4547654" y="6069291"/>
            <a:chExt cx="2324100" cy="902335"/>
          </a:xfrm>
        </p:grpSpPr>
        <p:sp>
          <p:nvSpPr>
            <p:cNvPr id="6" name="object 6"/>
            <p:cNvSpPr/>
            <p:nvPr/>
          </p:nvSpPr>
          <p:spPr>
            <a:xfrm>
              <a:off x="4547654" y="6208991"/>
              <a:ext cx="2184400" cy="762635"/>
            </a:xfrm>
            <a:custGeom>
              <a:avLst/>
              <a:gdLst/>
              <a:ahLst/>
              <a:cxnLst/>
              <a:rect l="l" t="t" r="r" b="b"/>
              <a:pathLst>
                <a:path w="2184400" h="762634">
                  <a:moveTo>
                    <a:pt x="2184400" y="0"/>
                  </a:moveTo>
                  <a:lnTo>
                    <a:pt x="0" y="0"/>
                  </a:lnTo>
                  <a:lnTo>
                    <a:pt x="0" y="762609"/>
                  </a:lnTo>
                  <a:lnTo>
                    <a:pt x="2184400" y="762609"/>
                  </a:lnTo>
                  <a:lnTo>
                    <a:pt x="2184400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4654" y="6081991"/>
              <a:ext cx="2184400" cy="762635"/>
            </a:xfrm>
            <a:custGeom>
              <a:avLst/>
              <a:gdLst/>
              <a:ahLst/>
              <a:cxnLst/>
              <a:rect l="l" t="t" r="r" b="b"/>
              <a:pathLst>
                <a:path w="2184400" h="762634">
                  <a:moveTo>
                    <a:pt x="0" y="762609"/>
                  </a:moveTo>
                  <a:lnTo>
                    <a:pt x="2184400" y="762609"/>
                  </a:lnTo>
                  <a:lnTo>
                    <a:pt x="2184400" y="0"/>
                  </a:lnTo>
                  <a:lnTo>
                    <a:pt x="0" y="0"/>
                  </a:lnTo>
                  <a:lnTo>
                    <a:pt x="0" y="762609"/>
                  </a:lnTo>
                  <a:close/>
                </a:path>
              </a:pathLst>
            </a:custGeom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326595" y="7147979"/>
            <a:ext cx="1405890" cy="762635"/>
          </a:xfrm>
          <a:custGeom>
            <a:avLst/>
            <a:gdLst/>
            <a:ahLst/>
            <a:cxnLst/>
            <a:rect l="l" t="t" r="r" b="b"/>
            <a:pathLst>
              <a:path w="1405890" h="762634">
                <a:moveTo>
                  <a:pt x="1405470" y="0"/>
                </a:moveTo>
                <a:lnTo>
                  <a:pt x="0" y="0"/>
                </a:lnTo>
                <a:lnTo>
                  <a:pt x="0" y="762609"/>
                </a:lnTo>
                <a:lnTo>
                  <a:pt x="1405470" y="762609"/>
                </a:lnTo>
                <a:lnTo>
                  <a:pt x="1405470" y="0"/>
                </a:lnTo>
                <a:close/>
              </a:path>
            </a:pathLst>
          </a:custGeom>
          <a:solidFill>
            <a:srgbClr val="429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3050" y="126573"/>
            <a:ext cx="7086599" cy="1846659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 algn="just">
              <a:lnSpc>
                <a:spcPts val="6500"/>
              </a:lnSpc>
              <a:spcBef>
                <a:spcPts val="1400"/>
              </a:spcBef>
              <a:tabLst>
                <a:tab pos="1186180" algn="l"/>
                <a:tab pos="3835400" algn="l"/>
              </a:tabLst>
            </a:pPr>
            <a:r>
              <a:rPr sz="5900" spc="-10" dirty="0" err="1"/>
              <a:t>Benefícios</a:t>
            </a:r>
            <a:r>
              <a:rPr sz="5900" spc="-10" dirty="0"/>
              <a:t> </a:t>
            </a:r>
            <a:r>
              <a:rPr sz="5900" spc="-10" dirty="0" err="1"/>
              <a:t>previstos</a:t>
            </a:r>
            <a:r>
              <a:rPr lang="pt-BR" sz="5900" spc="-10" dirty="0"/>
              <a:t> </a:t>
            </a:r>
            <a:r>
              <a:rPr sz="5900" spc="-25" dirty="0" err="1"/>
              <a:t>na</a:t>
            </a:r>
            <a:r>
              <a:rPr lang="pt-BR" sz="5900" spc="-25" dirty="0"/>
              <a:t> </a:t>
            </a:r>
            <a:r>
              <a:rPr sz="5900" spc="-10" dirty="0" err="1"/>
              <a:t>legislação</a:t>
            </a:r>
            <a:r>
              <a:rPr sz="5900" spc="-10" dirty="0"/>
              <a:t> </a:t>
            </a:r>
            <a:r>
              <a:rPr sz="5900" spc="-25" dirty="0"/>
              <a:t>do</a:t>
            </a:r>
            <a:r>
              <a:rPr lang="pt-BR" sz="5900" spc="-25" dirty="0"/>
              <a:t> </a:t>
            </a:r>
            <a:r>
              <a:rPr sz="5900" spc="-10" dirty="0"/>
              <a:t>I</a:t>
            </a:r>
            <a:r>
              <a:rPr lang="pt-BR" sz="5900" spc="-10" dirty="0"/>
              <a:t>MPES</a:t>
            </a:r>
            <a:endParaRPr sz="5900" dirty="0"/>
          </a:p>
        </p:txBody>
      </p:sp>
      <p:sp>
        <p:nvSpPr>
          <p:cNvPr id="10" name="object 10"/>
          <p:cNvSpPr/>
          <p:nvPr/>
        </p:nvSpPr>
        <p:spPr>
          <a:xfrm>
            <a:off x="853713" y="4873817"/>
            <a:ext cx="492759" cy="363855"/>
          </a:xfrm>
          <a:custGeom>
            <a:avLst/>
            <a:gdLst/>
            <a:ahLst/>
            <a:cxnLst/>
            <a:rect l="l" t="t" r="r" b="b"/>
            <a:pathLst>
              <a:path w="492759" h="363854">
                <a:moveTo>
                  <a:pt x="492561" y="0"/>
                </a:moveTo>
                <a:lnTo>
                  <a:pt x="439139" y="16793"/>
                </a:lnTo>
                <a:lnTo>
                  <a:pt x="385667" y="45615"/>
                </a:lnTo>
                <a:lnTo>
                  <a:pt x="315823" y="93337"/>
                </a:lnTo>
                <a:lnTo>
                  <a:pt x="253827" y="147147"/>
                </a:lnTo>
                <a:lnTo>
                  <a:pt x="205206" y="199443"/>
                </a:lnTo>
                <a:lnTo>
                  <a:pt x="173462" y="239032"/>
                </a:lnTo>
                <a:lnTo>
                  <a:pt x="162102" y="254715"/>
                </a:lnTo>
                <a:lnTo>
                  <a:pt x="151070" y="224601"/>
                </a:lnTo>
                <a:lnTo>
                  <a:pt x="141334" y="205679"/>
                </a:lnTo>
                <a:lnTo>
                  <a:pt x="127440" y="189956"/>
                </a:lnTo>
                <a:lnTo>
                  <a:pt x="103936" y="169435"/>
                </a:lnTo>
                <a:lnTo>
                  <a:pt x="65958" y="159594"/>
                </a:lnTo>
                <a:lnTo>
                  <a:pt x="24962" y="173651"/>
                </a:lnTo>
                <a:lnTo>
                  <a:pt x="0" y="200196"/>
                </a:lnTo>
                <a:lnTo>
                  <a:pt x="10121" y="227817"/>
                </a:lnTo>
                <a:lnTo>
                  <a:pt x="42084" y="249988"/>
                </a:lnTo>
                <a:lnTo>
                  <a:pt x="55441" y="261839"/>
                </a:lnTo>
                <a:lnTo>
                  <a:pt x="70713" y="279646"/>
                </a:lnTo>
                <a:lnTo>
                  <a:pt x="91613" y="310803"/>
                </a:lnTo>
                <a:lnTo>
                  <a:pt x="102020" y="332998"/>
                </a:lnTo>
                <a:lnTo>
                  <a:pt x="107505" y="347868"/>
                </a:lnTo>
                <a:lnTo>
                  <a:pt x="113639" y="357052"/>
                </a:lnTo>
                <a:lnTo>
                  <a:pt x="128515" y="362867"/>
                </a:lnTo>
                <a:lnTo>
                  <a:pt x="153043" y="363559"/>
                </a:lnTo>
                <a:lnTo>
                  <a:pt x="181986" y="354657"/>
                </a:lnTo>
                <a:lnTo>
                  <a:pt x="210108" y="331690"/>
                </a:lnTo>
                <a:lnTo>
                  <a:pt x="229015" y="305094"/>
                </a:lnTo>
                <a:lnTo>
                  <a:pt x="251038" y="269520"/>
                </a:lnTo>
                <a:lnTo>
                  <a:pt x="276062" y="228309"/>
                </a:lnTo>
                <a:lnTo>
                  <a:pt x="303971" y="184801"/>
                </a:lnTo>
                <a:lnTo>
                  <a:pt x="334649" y="142337"/>
                </a:lnTo>
                <a:lnTo>
                  <a:pt x="367981" y="104259"/>
                </a:lnTo>
                <a:lnTo>
                  <a:pt x="413384" y="60753"/>
                </a:lnTo>
                <a:lnTo>
                  <a:pt x="447318" y="32046"/>
                </a:lnTo>
                <a:lnTo>
                  <a:pt x="490308" y="4106"/>
                </a:lnTo>
                <a:lnTo>
                  <a:pt x="492561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713" y="5526514"/>
            <a:ext cx="492759" cy="363855"/>
          </a:xfrm>
          <a:custGeom>
            <a:avLst/>
            <a:gdLst/>
            <a:ahLst/>
            <a:cxnLst/>
            <a:rect l="l" t="t" r="r" b="b"/>
            <a:pathLst>
              <a:path w="492759" h="363854">
                <a:moveTo>
                  <a:pt x="492561" y="0"/>
                </a:moveTo>
                <a:lnTo>
                  <a:pt x="439139" y="16793"/>
                </a:lnTo>
                <a:lnTo>
                  <a:pt x="385667" y="45615"/>
                </a:lnTo>
                <a:lnTo>
                  <a:pt x="315823" y="93337"/>
                </a:lnTo>
                <a:lnTo>
                  <a:pt x="253827" y="147147"/>
                </a:lnTo>
                <a:lnTo>
                  <a:pt x="205206" y="199443"/>
                </a:lnTo>
                <a:lnTo>
                  <a:pt x="173462" y="239032"/>
                </a:lnTo>
                <a:lnTo>
                  <a:pt x="162102" y="254715"/>
                </a:lnTo>
                <a:lnTo>
                  <a:pt x="151070" y="224601"/>
                </a:lnTo>
                <a:lnTo>
                  <a:pt x="141334" y="205679"/>
                </a:lnTo>
                <a:lnTo>
                  <a:pt x="127440" y="189956"/>
                </a:lnTo>
                <a:lnTo>
                  <a:pt x="103936" y="169435"/>
                </a:lnTo>
                <a:lnTo>
                  <a:pt x="65958" y="159594"/>
                </a:lnTo>
                <a:lnTo>
                  <a:pt x="24962" y="173651"/>
                </a:lnTo>
                <a:lnTo>
                  <a:pt x="0" y="200196"/>
                </a:lnTo>
                <a:lnTo>
                  <a:pt x="10121" y="227817"/>
                </a:lnTo>
                <a:lnTo>
                  <a:pt x="42084" y="249988"/>
                </a:lnTo>
                <a:lnTo>
                  <a:pt x="55441" y="261839"/>
                </a:lnTo>
                <a:lnTo>
                  <a:pt x="70713" y="279646"/>
                </a:lnTo>
                <a:lnTo>
                  <a:pt x="91613" y="310803"/>
                </a:lnTo>
                <a:lnTo>
                  <a:pt x="102020" y="332998"/>
                </a:lnTo>
                <a:lnTo>
                  <a:pt x="107505" y="347868"/>
                </a:lnTo>
                <a:lnTo>
                  <a:pt x="113639" y="357052"/>
                </a:lnTo>
                <a:lnTo>
                  <a:pt x="128515" y="362867"/>
                </a:lnTo>
                <a:lnTo>
                  <a:pt x="153043" y="363559"/>
                </a:lnTo>
                <a:lnTo>
                  <a:pt x="181986" y="354657"/>
                </a:lnTo>
                <a:lnTo>
                  <a:pt x="210108" y="331690"/>
                </a:lnTo>
                <a:lnTo>
                  <a:pt x="229015" y="305094"/>
                </a:lnTo>
                <a:lnTo>
                  <a:pt x="251038" y="269520"/>
                </a:lnTo>
                <a:lnTo>
                  <a:pt x="276062" y="228309"/>
                </a:lnTo>
                <a:lnTo>
                  <a:pt x="303971" y="184801"/>
                </a:lnTo>
                <a:lnTo>
                  <a:pt x="334649" y="142337"/>
                </a:lnTo>
                <a:lnTo>
                  <a:pt x="367981" y="104259"/>
                </a:lnTo>
                <a:lnTo>
                  <a:pt x="413384" y="60753"/>
                </a:lnTo>
                <a:lnTo>
                  <a:pt x="447318" y="32046"/>
                </a:lnTo>
                <a:lnTo>
                  <a:pt x="490308" y="4106"/>
                </a:lnTo>
                <a:lnTo>
                  <a:pt x="492561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713" y="6167398"/>
            <a:ext cx="492759" cy="363855"/>
          </a:xfrm>
          <a:custGeom>
            <a:avLst/>
            <a:gdLst/>
            <a:ahLst/>
            <a:cxnLst/>
            <a:rect l="l" t="t" r="r" b="b"/>
            <a:pathLst>
              <a:path w="492759" h="363854">
                <a:moveTo>
                  <a:pt x="492561" y="0"/>
                </a:moveTo>
                <a:lnTo>
                  <a:pt x="439139" y="16793"/>
                </a:lnTo>
                <a:lnTo>
                  <a:pt x="385667" y="45615"/>
                </a:lnTo>
                <a:lnTo>
                  <a:pt x="315823" y="93337"/>
                </a:lnTo>
                <a:lnTo>
                  <a:pt x="253827" y="147147"/>
                </a:lnTo>
                <a:lnTo>
                  <a:pt x="205206" y="199443"/>
                </a:lnTo>
                <a:lnTo>
                  <a:pt x="173462" y="239032"/>
                </a:lnTo>
                <a:lnTo>
                  <a:pt x="162102" y="254715"/>
                </a:lnTo>
                <a:lnTo>
                  <a:pt x="151070" y="224601"/>
                </a:lnTo>
                <a:lnTo>
                  <a:pt x="141334" y="205679"/>
                </a:lnTo>
                <a:lnTo>
                  <a:pt x="127440" y="189956"/>
                </a:lnTo>
                <a:lnTo>
                  <a:pt x="103936" y="169435"/>
                </a:lnTo>
                <a:lnTo>
                  <a:pt x="65958" y="159594"/>
                </a:lnTo>
                <a:lnTo>
                  <a:pt x="24962" y="173651"/>
                </a:lnTo>
                <a:lnTo>
                  <a:pt x="0" y="200196"/>
                </a:lnTo>
                <a:lnTo>
                  <a:pt x="10121" y="227817"/>
                </a:lnTo>
                <a:lnTo>
                  <a:pt x="42084" y="249988"/>
                </a:lnTo>
                <a:lnTo>
                  <a:pt x="55441" y="261839"/>
                </a:lnTo>
                <a:lnTo>
                  <a:pt x="70713" y="279646"/>
                </a:lnTo>
                <a:lnTo>
                  <a:pt x="91613" y="310803"/>
                </a:lnTo>
                <a:lnTo>
                  <a:pt x="102020" y="332998"/>
                </a:lnTo>
                <a:lnTo>
                  <a:pt x="107505" y="347868"/>
                </a:lnTo>
                <a:lnTo>
                  <a:pt x="113639" y="357052"/>
                </a:lnTo>
                <a:lnTo>
                  <a:pt x="128515" y="362867"/>
                </a:lnTo>
                <a:lnTo>
                  <a:pt x="153043" y="363559"/>
                </a:lnTo>
                <a:lnTo>
                  <a:pt x="181986" y="354657"/>
                </a:lnTo>
                <a:lnTo>
                  <a:pt x="210108" y="331690"/>
                </a:lnTo>
                <a:lnTo>
                  <a:pt x="229015" y="305094"/>
                </a:lnTo>
                <a:lnTo>
                  <a:pt x="251038" y="269520"/>
                </a:lnTo>
                <a:lnTo>
                  <a:pt x="276062" y="228309"/>
                </a:lnTo>
                <a:lnTo>
                  <a:pt x="303971" y="184801"/>
                </a:lnTo>
                <a:lnTo>
                  <a:pt x="334649" y="142337"/>
                </a:lnTo>
                <a:lnTo>
                  <a:pt x="367981" y="104259"/>
                </a:lnTo>
                <a:lnTo>
                  <a:pt x="413384" y="60753"/>
                </a:lnTo>
                <a:lnTo>
                  <a:pt x="447318" y="32046"/>
                </a:lnTo>
                <a:lnTo>
                  <a:pt x="490308" y="4106"/>
                </a:lnTo>
                <a:lnTo>
                  <a:pt x="492561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706" y="6783806"/>
            <a:ext cx="509270" cy="744855"/>
          </a:xfrm>
          <a:custGeom>
            <a:avLst/>
            <a:gdLst/>
            <a:ahLst/>
            <a:cxnLst/>
            <a:rect l="l" t="t" r="r" b="b"/>
            <a:pathLst>
              <a:path w="509269" h="744854">
                <a:moveTo>
                  <a:pt x="492556" y="0"/>
                </a:moveTo>
                <a:lnTo>
                  <a:pt x="439140" y="16789"/>
                </a:lnTo>
                <a:lnTo>
                  <a:pt x="385673" y="45618"/>
                </a:lnTo>
                <a:lnTo>
                  <a:pt x="315823" y="93332"/>
                </a:lnTo>
                <a:lnTo>
                  <a:pt x="253834" y="147142"/>
                </a:lnTo>
                <a:lnTo>
                  <a:pt x="205206" y="199440"/>
                </a:lnTo>
                <a:lnTo>
                  <a:pt x="173469" y="239026"/>
                </a:lnTo>
                <a:lnTo>
                  <a:pt x="162102" y="254711"/>
                </a:lnTo>
                <a:lnTo>
                  <a:pt x="151066" y="224599"/>
                </a:lnTo>
                <a:lnTo>
                  <a:pt x="141338" y="205676"/>
                </a:lnTo>
                <a:lnTo>
                  <a:pt x="127444" y="189953"/>
                </a:lnTo>
                <a:lnTo>
                  <a:pt x="103936" y="169430"/>
                </a:lnTo>
                <a:lnTo>
                  <a:pt x="65963" y="159588"/>
                </a:lnTo>
                <a:lnTo>
                  <a:pt x="24968" y="173647"/>
                </a:lnTo>
                <a:lnTo>
                  <a:pt x="0" y="200190"/>
                </a:lnTo>
                <a:lnTo>
                  <a:pt x="10121" y="227812"/>
                </a:lnTo>
                <a:lnTo>
                  <a:pt x="42087" y="249986"/>
                </a:lnTo>
                <a:lnTo>
                  <a:pt x="55448" y="261835"/>
                </a:lnTo>
                <a:lnTo>
                  <a:pt x="70713" y="279641"/>
                </a:lnTo>
                <a:lnTo>
                  <a:pt x="91617" y="310794"/>
                </a:lnTo>
                <a:lnTo>
                  <a:pt x="102019" y="332994"/>
                </a:lnTo>
                <a:lnTo>
                  <a:pt x="107505" y="347865"/>
                </a:lnTo>
                <a:lnTo>
                  <a:pt x="113639" y="357047"/>
                </a:lnTo>
                <a:lnTo>
                  <a:pt x="128511" y="362864"/>
                </a:lnTo>
                <a:lnTo>
                  <a:pt x="153047" y="363550"/>
                </a:lnTo>
                <a:lnTo>
                  <a:pt x="181991" y="354660"/>
                </a:lnTo>
                <a:lnTo>
                  <a:pt x="210108" y="331685"/>
                </a:lnTo>
                <a:lnTo>
                  <a:pt x="229019" y="305092"/>
                </a:lnTo>
                <a:lnTo>
                  <a:pt x="251040" y="269519"/>
                </a:lnTo>
                <a:lnTo>
                  <a:pt x="276059" y="228307"/>
                </a:lnTo>
                <a:lnTo>
                  <a:pt x="303974" y="184797"/>
                </a:lnTo>
                <a:lnTo>
                  <a:pt x="334645" y="142328"/>
                </a:lnTo>
                <a:lnTo>
                  <a:pt x="367982" y="104254"/>
                </a:lnTo>
                <a:lnTo>
                  <a:pt x="413385" y="60744"/>
                </a:lnTo>
                <a:lnTo>
                  <a:pt x="447319" y="32042"/>
                </a:lnTo>
                <a:lnTo>
                  <a:pt x="490308" y="4102"/>
                </a:lnTo>
                <a:lnTo>
                  <a:pt x="492556" y="0"/>
                </a:lnTo>
                <a:close/>
              </a:path>
              <a:path w="509269" h="744854">
                <a:moveTo>
                  <a:pt x="508736" y="381304"/>
                </a:moveTo>
                <a:lnTo>
                  <a:pt x="455320" y="398094"/>
                </a:lnTo>
                <a:lnTo>
                  <a:pt x="401840" y="426910"/>
                </a:lnTo>
                <a:lnTo>
                  <a:pt x="332003" y="474637"/>
                </a:lnTo>
                <a:lnTo>
                  <a:pt x="270002" y="528447"/>
                </a:lnTo>
                <a:lnTo>
                  <a:pt x="221386" y="580745"/>
                </a:lnTo>
                <a:lnTo>
                  <a:pt x="189636" y="620331"/>
                </a:lnTo>
                <a:lnTo>
                  <a:pt x="178282" y="636016"/>
                </a:lnTo>
                <a:lnTo>
                  <a:pt x="167246" y="605904"/>
                </a:lnTo>
                <a:lnTo>
                  <a:pt x="157505" y="586981"/>
                </a:lnTo>
                <a:lnTo>
                  <a:pt x="143611" y="571258"/>
                </a:lnTo>
                <a:lnTo>
                  <a:pt x="120116" y="550735"/>
                </a:lnTo>
                <a:lnTo>
                  <a:pt x="82130" y="540893"/>
                </a:lnTo>
                <a:lnTo>
                  <a:pt x="41135" y="554951"/>
                </a:lnTo>
                <a:lnTo>
                  <a:pt x="16179" y="581494"/>
                </a:lnTo>
                <a:lnTo>
                  <a:pt x="26301" y="609117"/>
                </a:lnTo>
                <a:lnTo>
                  <a:pt x="58254" y="631291"/>
                </a:lnTo>
                <a:lnTo>
                  <a:pt x="71615" y="643140"/>
                </a:lnTo>
                <a:lnTo>
                  <a:pt x="86893" y="660946"/>
                </a:lnTo>
                <a:lnTo>
                  <a:pt x="107784" y="692099"/>
                </a:lnTo>
                <a:lnTo>
                  <a:pt x="118198" y="714298"/>
                </a:lnTo>
                <a:lnTo>
                  <a:pt x="123685" y="729170"/>
                </a:lnTo>
                <a:lnTo>
                  <a:pt x="129819" y="738352"/>
                </a:lnTo>
                <a:lnTo>
                  <a:pt x="144691" y="744169"/>
                </a:lnTo>
                <a:lnTo>
                  <a:pt x="169214" y="744855"/>
                </a:lnTo>
                <a:lnTo>
                  <a:pt x="198158" y="735952"/>
                </a:lnTo>
                <a:lnTo>
                  <a:pt x="226288" y="712990"/>
                </a:lnTo>
                <a:lnTo>
                  <a:pt x="245186" y="686396"/>
                </a:lnTo>
                <a:lnTo>
                  <a:pt x="267220" y="650824"/>
                </a:lnTo>
                <a:lnTo>
                  <a:pt x="292239" y="609612"/>
                </a:lnTo>
                <a:lnTo>
                  <a:pt x="320154" y="566102"/>
                </a:lnTo>
                <a:lnTo>
                  <a:pt x="350824" y="523633"/>
                </a:lnTo>
                <a:lnTo>
                  <a:pt x="384162" y="485559"/>
                </a:lnTo>
                <a:lnTo>
                  <a:pt x="429564" y="442048"/>
                </a:lnTo>
                <a:lnTo>
                  <a:pt x="463499" y="413346"/>
                </a:lnTo>
                <a:lnTo>
                  <a:pt x="506488" y="385406"/>
                </a:lnTo>
                <a:lnTo>
                  <a:pt x="508736" y="381304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3706" y="3947921"/>
            <a:ext cx="492759" cy="739140"/>
          </a:xfrm>
          <a:custGeom>
            <a:avLst/>
            <a:gdLst/>
            <a:ahLst/>
            <a:cxnLst/>
            <a:rect l="l" t="t" r="r" b="b"/>
            <a:pathLst>
              <a:path w="492759" h="739139">
                <a:moveTo>
                  <a:pt x="492556" y="375183"/>
                </a:moveTo>
                <a:lnTo>
                  <a:pt x="439140" y="391985"/>
                </a:lnTo>
                <a:lnTo>
                  <a:pt x="385673" y="420801"/>
                </a:lnTo>
                <a:lnTo>
                  <a:pt x="315823" y="468528"/>
                </a:lnTo>
                <a:lnTo>
                  <a:pt x="253834" y="522338"/>
                </a:lnTo>
                <a:lnTo>
                  <a:pt x="205206" y="574636"/>
                </a:lnTo>
                <a:lnTo>
                  <a:pt x="173469" y="614222"/>
                </a:lnTo>
                <a:lnTo>
                  <a:pt x="162102" y="629907"/>
                </a:lnTo>
                <a:lnTo>
                  <a:pt x="151066" y="599782"/>
                </a:lnTo>
                <a:lnTo>
                  <a:pt x="141338" y="580872"/>
                </a:lnTo>
                <a:lnTo>
                  <a:pt x="127444" y="565137"/>
                </a:lnTo>
                <a:lnTo>
                  <a:pt x="103936" y="544626"/>
                </a:lnTo>
                <a:lnTo>
                  <a:pt x="65963" y="534784"/>
                </a:lnTo>
                <a:lnTo>
                  <a:pt x="24968" y="548843"/>
                </a:lnTo>
                <a:lnTo>
                  <a:pt x="0" y="575386"/>
                </a:lnTo>
                <a:lnTo>
                  <a:pt x="10121" y="603008"/>
                </a:lnTo>
                <a:lnTo>
                  <a:pt x="42087" y="625170"/>
                </a:lnTo>
                <a:lnTo>
                  <a:pt x="55448" y="637032"/>
                </a:lnTo>
                <a:lnTo>
                  <a:pt x="70713" y="654837"/>
                </a:lnTo>
                <a:lnTo>
                  <a:pt x="91617" y="685990"/>
                </a:lnTo>
                <a:lnTo>
                  <a:pt x="102019" y="708190"/>
                </a:lnTo>
                <a:lnTo>
                  <a:pt x="107505" y="723061"/>
                </a:lnTo>
                <a:lnTo>
                  <a:pt x="113639" y="732243"/>
                </a:lnTo>
                <a:lnTo>
                  <a:pt x="128511" y="738060"/>
                </a:lnTo>
                <a:lnTo>
                  <a:pt x="153047" y="738746"/>
                </a:lnTo>
                <a:lnTo>
                  <a:pt x="181991" y="729843"/>
                </a:lnTo>
                <a:lnTo>
                  <a:pt x="210108" y="706882"/>
                </a:lnTo>
                <a:lnTo>
                  <a:pt x="229019" y="680288"/>
                </a:lnTo>
                <a:lnTo>
                  <a:pt x="251040" y="644702"/>
                </a:lnTo>
                <a:lnTo>
                  <a:pt x="276059" y="603491"/>
                </a:lnTo>
                <a:lnTo>
                  <a:pt x="303974" y="559993"/>
                </a:lnTo>
                <a:lnTo>
                  <a:pt x="334645" y="517525"/>
                </a:lnTo>
                <a:lnTo>
                  <a:pt x="367982" y="479450"/>
                </a:lnTo>
                <a:lnTo>
                  <a:pt x="413385" y="435940"/>
                </a:lnTo>
                <a:lnTo>
                  <a:pt x="447319" y="407238"/>
                </a:lnTo>
                <a:lnTo>
                  <a:pt x="490308" y="379298"/>
                </a:lnTo>
                <a:lnTo>
                  <a:pt x="492556" y="375183"/>
                </a:lnTo>
                <a:close/>
              </a:path>
              <a:path w="492759" h="739139">
                <a:moveTo>
                  <a:pt x="492556" y="0"/>
                </a:moveTo>
                <a:lnTo>
                  <a:pt x="439140" y="16789"/>
                </a:lnTo>
                <a:lnTo>
                  <a:pt x="385673" y="45618"/>
                </a:lnTo>
                <a:lnTo>
                  <a:pt x="315823" y="93332"/>
                </a:lnTo>
                <a:lnTo>
                  <a:pt x="253834" y="147142"/>
                </a:lnTo>
                <a:lnTo>
                  <a:pt x="205206" y="199440"/>
                </a:lnTo>
                <a:lnTo>
                  <a:pt x="173469" y="239026"/>
                </a:lnTo>
                <a:lnTo>
                  <a:pt x="162102" y="254711"/>
                </a:lnTo>
                <a:lnTo>
                  <a:pt x="151066" y="224599"/>
                </a:lnTo>
                <a:lnTo>
                  <a:pt x="141338" y="205676"/>
                </a:lnTo>
                <a:lnTo>
                  <a:pt x="127444" y="189953"/>
                </a:lnTo>
                <a:lnTo>
                  <a:pt x="103936" y="169430"/>
                </a:lnTo>
                <a:lnTo>
                  <a:pt x="65963" y="159588"/>
                </a:lnTo>
                <a:lnTo>
                  <a:pt x="24968" y="173647"/>
                </a:lnTo>
                <a:lnTo>
                  <a:pt x="0" y="200190"/>
                </a:lnTo>
                <a:lnTo>
                  <a:pt x="10121" y="227812"/>
                </a:lnTo>
                <a:lnTo>
                  <a:pt x="42087" y="249986"/>
                </a:lnTo>
                <a:lnTo>
                  <a:pt x="55448" y="261835"/>
                </a:lnTo>
                <a:lnTo>
                  <a:pt x="70713" y="279641"/>
                </a:lnTo>
                <a:lnTo>
                  <a:pt x="91617" y="310807"/>
                </a:lnTo>
                <a:lnTo>
                  <a:pt x="102019" y="332994"/>
                </a:lnTo>
                <a:lnTo>
                  <a:pt x="107505" y="347865"/>
                </a:lnTo>
                <a:lnTo>
                  <a:pt x="113639" y="357047"/>
                </a:lnTo>
                <a:lnTo>
                  <a:pt x="128511" y="362864"/>
                </a:lnTo>
                <a:lnTo>
                  <a:pt x="153047" y="363562"/>
                </a:lnTo>
                <a:lnTo>
                  <a:pt x="181991" y="354660"/>
                </a:lnTo>
                <a:lnTo>
                  <a:pt x="210108" y="331685"/>
                </a:lnTo>
                <a:lnTo>
                  <a:pt x="229019" y="305092"/>
                </a:lnTo>
                <a:lnTo>
                  <a:pt x="251040" y="269519"/>
                </a:lnTo>
                <a:lnTo>
                  <a:pt x="276059" y="228307"/>
                </a:lnTo>
                <a:lnTo>
                  <a:pt x="303974" y="184797"/>
                </a:lnTo>
                <a:lnTo>
                  <a:pt x="334645" y="142341"/>
                </a:lnTo>
                <a:lnTo>
                  <a:pt x="367982" y="104254"/>
                </a:lnTo>
                <a:lnTo>
                  <a:pt x="413385" y="60756"/>
                </a:lnTo>
                <a:lnTo>
                  <a:pt x="447319" y="32042"/>
                </a:lnTo>
                <a:lnTo>
                  <a:pt x="490308" y="4102"/>
                </a:lnTo>
                <a:lnTo>
                  <a:pt x="492556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85244" y="9983851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940" algn="l"/>
              </a:tabLst>
            </a:pPr>
            <a:r>
              <a:rPr sz="1350" b="1" spc="-10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</a:t>
            </a:r>
            <a:r>
              <a:rPr lang="pt-BR" sz="1350" b="1" spc="-10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IMPES          7</a:t>
            </a:r>
            <a:endParaRPr sz="1350" dirty="0">
              <a:latin typeface="Utopia Std Black Headline"/>
              <a:cs typeface="Utopia Std Black Headlin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544" y="4008049"/>
            <a:ext cx="4301092" cy="5308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Aposentadoria</a:t>
            </a:r>
            <a:r>
              <a:rPr sz="1400" b="1" spc="-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Utopia Std"/>
                <a:cs typeface="Utopia Std"/>
              </a:rPr>
              <a:t>voluntária;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Utopia Std"/>
              <a:cs typeface="Utopia Std"/>
            </a:endParaRPr>
          </a:p>
          <a:p>
            <a:pPr marL="880744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Aposentadoria</a:t>
            </a:r>
            <a:r>
              <a:rPr sz="1400" b="1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especial</a:t>
            </a:r>
            <a:r>
              <a:rPr sz="1400" b="1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b="1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Utopia Std"/>
                <a:cs typeface="Utopia Std"/>
              </a:rPr>
              <a:t>professor;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Utopia Std"/>
              <a:cs typeface="Utopia Std"/>
            </a:endParaRPr>
          </a:p>
          <a:p>
            <a:pPr marL="880744" marR="70612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Aposentadoria</a:t>
            </a:r>
            <a:r>
              <a:rPr sz="1400" b="1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aos</a:t>
            </a:r>
            <a:r>
              <a:rPr sz="1400" b="1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servidores</a:t>
            </a:r>
            <a:r>
              <a:rPr sz="1400" b="1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Utopia Std"/>
                <a:cs typeface="Utopia Std"/>
              </a:rPr>
              <a:t>que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exercem</a:t>
            </a:r>
            <a:r>
              <a:rPr sz="1400" b="1" spc="-4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atividades</a:t>
            </a:r>
            <a:r>
              <a:rPr sz="1400" b="1" spc="-4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Utopia Std"/>
                <a:cs typeface="Utopia Std"/>
              </a:rPr>
              <a:t>especiais;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Utopia Std"/>
              <a:cs typeface="Utopia Std"/>
            </a:endParaRPr>
          </a:p>
          <a:p>
            <a:pPr marL="880744" marR="894715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Aposentadoria</a:t>
            </a:r>
            <a:r>
              <a:rPr sz="1400" b="1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do</a:t>
            </a:r>
            <a:r>
              <a:rPr sz="1400" b="1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servidor</a:t>
            </a:r>
            <a:r>
              <a:rPr sz="1400" b="1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Utopia Std"/>
                <a:cs typeface="Utopia Std"/>
              </a:rPr>
              <a:t>com </a:t>
            </a:r>
            <a:r>
              <a:rPr sz="1400" b="1" spc="-10" dirty="0">
                <a:solidFill>
                  <a:srgbClr val="231F20"/>
                </a:solidFill>
                <a:latin typeface="Utopia Std"/>
                <a:cs typeface="Utopia Std"/>
              </a:rPr>
              <a:t>deficiência;</a:t>
            </a:r>
            <a:endParaRPr sz="1400" dirty="0">
              <a:latin typeface="Utopia Std"/>
              <a:cs typeface="Utopia St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Utopia Std"/>
              <a:cs typeface="Utopia Std"/>
            </a:endParaRPr>
          </a:p>
          <a:p>
            <a:pPr marL="880744" marR="79502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Aposentadoria</a:t>
            </a:r>
            <a:r>
              <a:rPr sz="1400" b="1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por</a:t>
            </a:r>
            <a:r>
              <a:rPr sz="1400" b="1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Utopia Std"/>
                <a:cs typeface="Utopia Std"/>
              </a:rPr>
              <a:t>incapacidade permanente;</a:t>
            </a:r>
            <a:endParaRPr sz="1400" dirty="0">
              <a:latin typeface="Utopia Std"/>
              <a:cs typeface="Utopia Std"/>
            </a:endParaRPr>
          </a:p>
          <a:p>
            <a:pPr marL="880744" marR="1120140">
              <a:lnSpc>
                <a:spcPct val="201200"/>
              </a:lnSpc>
            </a:pP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Aposentadoria</a:t>
            </a:r>
            <a:r>
              <a:rPr sz="1400" b="1" spc="-5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Utopia Std"/>
                <a:cs typeface="Utopia Std"/>
              </a:rPr>
              <a:t>compulsória; 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Pensão</a:t>
            </a:r>
            <a:r>
              <a:rPr sz="1400" b="1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Utopia Std"/>
                <a:cs typeface="Utopia Std"/>
              </a:rPr>
              <a:t>por</a:t>
            </a:r>
            <a:r>
              <a:rPr sz="1400" b="1" spc="-2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Utopia Std"/>
                <a:cs typeface="Utopia Std"/>
              </a:rPr>
              <a:t>morte.</a:t>
            </a:r>
            <a:endParaRPr sz="1400" dirty="0">
              <a:latin typeface="Utopia Std"/>
              <a:cs typeface="Utopia Std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0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Quem</a:t>
            </a:r>
            <a:r>
              <a:rPr sz="2400" b="1" spc="-2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são</a:t>
            </a:r>
            <a:r>
              <a:rPr sz="2400" b="1" spc="-1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os</a:t>
            </a:r>
            <a:r>
              <a:rPr sz="2400" b="1" spc="-15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 </a:t>
            </a:r>
            <a:r>
              <a:rPr sz="2400" b="1" spc="-1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segurados?</a:t>
            </a:r>
            <a:endParaRPr sz="2400" dirty="0">
              <a:latin typeface="Utopia Std Black Headline"/>
              <a:cs typeface="Utopia Std Black Headline"/>
            </a:endParaRPr>
          </a:p>
          <a:p>
            <a:pPr marL="28575" marR="5080" indent="179705">
              <a:lnSpc>
                <a:spcPct val="100000"/>
              </a:lnSpc>
              <a:spcBef>
                <a:spcPts val="635"/>
              </a:spcBef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Segurados:</a:t>
            </a:r>
            <a:r>
              <a:rPr sz="1400" b="1" spc="-3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servidor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público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titular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cargo</a:t>
            </a:r>
            <a:r>
              <a:rPr sz="1400" spc="-30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efetivo</a:t>
            </a:r>
            <a:r>
              <a:rPr sz="1400" spc="-3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Utopia Std"/>
                <a:cs typeface="Utopia Std"/>
              </a:rPr>
              <a:t>e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aposentados</a:t>
            </a:r>
            <a:r>
              <a:rPr sz="1400" b="1" spc="-1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.</a:t>
            </a:r>
            <a:endParaRPr sz="1400" dirty="0">
              <a:latin typeface="Utopia Std Black Headline"/>
              <a:cs typeface="Utopia Std Black Headline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400" dirty="0">
              <a:latin typeface="Utopia Std Black Headline"/>
              <a:cs typeface="Utopia Std Black Headline"/>
            </a:endParaRPr>
          </a:p>
          <a:p>
            <a:pPr marL="28575" marR="5080" indent="179705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Beneficiários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: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aposentados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e</a:t>
            </a:r>
            <a:r>
              <a:rPr sz="1400" spc="135" dirty="0">
                <a:solidFill>
                  <a:srgbClr val="231F20"/>
                </a:solidFill>
                <a:latin typeface="Utopia Std"/>
                <a:cs typeface="Utopia Std"/>
              </a:rPr>
              <a:t>  </a:t>
            </a:r>
            <a:r>
              <a:rPr sz="1400" b="1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dependentes</a:t>
            </a:r>
            <a:r>
              <a:rPr sz="1400" b="1" spc="190" dirty="0">
                <a:solidFill>
                  <a:srgbClr val="231F20"/>
                </a:solidFill>
                <a:latin typeface="Utopia Std Black Headline"/>
                <a:cs typeface="Utopia Std Black Headline"/>
              </a:rPr>
              <a:t>  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em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gozo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de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pensão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dirty="0">
                <a:solidFill>
                  <a:srgbClr val="231F20"/>
                </a:solidFill>
                <a:latin typeface="Utopia Std"/>
                <a:cs typeface="Utopia Std"/>
              </a:rPr>
              <a:t>por</a:t>
            </a:r>
            <a:r>
              <a:rPr sz="1400" spc="-25" dirty="0">
                <a:solidFill>
                  <a:srgbClr val="231F20"/>
                </a:solidFill>
                <a:latin typeface="Utopia Std"/>
                <a:cs typeface="Utopia Std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Utopia Std"/>
                <a:cs typeface="Utopia Std"/>
              </a:rPr>
              <a:t>morte.</a:t>
            </a:r>
            <a:endParaRPr sz="1400" dirty="0">
              <a:latin typeface="Utopia Std"/>
              <a:cs typeface="Utopia St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9490" y="126573"/>
            <a:ext cx="6520159" cy="1024768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1400"/>
              </a:spcBef>
              <a:tabLst>
                <a:tab pos="1186180" algn="l"/>
                <a:tab pos="3835400" algn="l"/>
              </a:tabLst>
            </a:pPr>
            <a:r>
              <a:rPr lang="pt-BR" sz="6500" spc="-10" dirty="0"/>
              <a:t>Fique Sabendo!</a:t>
            </a:r>
            <a:endParaRPr sz="6500" dirty="0"/>
          </a:p>
        </p:txBody>
      </p:sp>
      <p:sp>
        <p:nvSpPr>
          <p:cNvPr id="15" name="object 15"/>
          <p:cNvSpPr txBox="1"/>
          <p:nvPr/>
        </p:nvSpPr>
        <p:spPr>
          <a:xfrm>
            <a:off x="6085244" y="9983851"/>
            <a:ext cx="103060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940" algn="l"/>
              </a:tabLst>
            </a:pPr>
            <a:r>
              <a:rPr sz="1350" b="1" spc="-10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IPREJUN</a:t>
            </a:r>
            <a:r>
              <a:rPr sz="1350" b="1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	</a:t>
            </a:r>
            <a:r>
              <a:rPr lang="pt-BR" sz="1350" b="1" spc="-50" dirty="0">
                <a:solidFill>
                  <a:srgbClr val="0074BC"/>
                </a:solidFill>
                <a:latin typeface="Utopia Std Black Headline"/>
                <a:cs typeface="Utopia Std Black Headline"/>
              </a:rPr>
              <a:t>8</a:t>
            </a:r>
            <a:endParaRPr sz="1350" dirty="0">
              <a:latin typeface="Utopia Std Black Headline"/>
              <a:cs typeface="Utopia Std Black Headline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6F953B9-2596-D74E-E5AD-B86C14AE2A7D}"/>
              </a:ext>
            </a:extLst>
          </p:cNvPr>
          <p:cNvSpPr txBox="1"/>
          <p:nvPr/>
        </p:nvSpPr>
        <p:spPr>
          <a:xfrm>
            <a:off x="120650" y="1173140"/>
            <a:ext cx="7238999" cy="3116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</a:tabLst>
            </a:pPr>
            <a:r>
              <a:rPr lang="pt-BR" sz="1600" b="1" dirty="0">
                <a:solidFill>
                  <a:srgbClr val="0070C0"/>
                </a:solidFill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De onde vem o dinheiro para o pagamento dos benéficos previdenciários?</a:t>
            </a:r>
            <a:endParaRPr lang="pt-BR" sz="1600" dirty="0">
              <a:effectLst/>
              <a:latin typeface="Utopia St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  <a:tabLst>
                <a:tab pos="3095625" algn="l"/>
                <a:tab pos="3371850" algn="l"/>
              </a:tabLst>
            </a:pPr>
            <a:r>
              <a:rPr lang="pt-BR" sz="1600" dirty="0"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Das contribuições previdenciárias descontadas mensalmente da remuneração dos servidores públicos estatutárias ativos da Prefeitura e da Câmara Municipal;</a:t>
            </a:r>
          </a:p>
          <a:p>
            <a:pPr marL="285750" lvl="1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  <a:tabLst>
                <a:tab pos="3095625" algn="l"/>
                <a:tab pos="3371850" algn="l"/>
              </a:tabLst>
            </a:pPr>
            <a:r>
              <a:rPr lang="pt-BR" sz="1600" dirty="0"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Das contribuições previdenciárias descontados mensalmente dos proventos dos servidores públicos estatutários inativos e pensionistas da Prefeitura e da Câmara Municipal;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</a:tabLst>
            </a:pPr>
            <a:r>
              <a:rPr lang="pt-BR" sz="1600" dirty="0"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- Contribuições previdenciárias pagas mensalmente pela Prefeitura e pela Câmara Municipal  (contribuições patronais);</a:t>
            </a:r>
          </a:p>
          <a:p>
            <a:pPr lvl="1"/>
            <a:r>
              <a:rPr lang="pt-BR" sz="1600" dirty="0">
                <a:effectLst/>
                <a:latin typeface="Utopia Std"/>
                <a:ea typeface="Times New Roman" panose="02020603050405020304" pitchFamily="18" charset="0"/>
              </a:rPr>
              <a:t>- Do rendimento das aplicações financeiras pertencentes ao </a:t>
            </a:r>
            <a:r>
              <a:rPr lang="pt-BR" sz="1600" b="1" dirty="0">
                <a:effectLst/>
                <a:latin typeface="Utopia Std"/>
                <a:ea typeface="Times New Roman" panose="02020603050405020304" pitchFamily="18" charset="0"/>
              </a:rPr>
              <a:t>IMPES</a:t>
            </a:r>
            <a:endParaRPr lang="pt-BR" sz="1600" dirty="0">
              <a:latin typeface="Utopia Std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99F73BD9-03C1-3F39-9D7B-60F912D25756}"/>
              </a:ext>
            </a:extLst>
          </p:cNvPr>
          <p:cNvSpPr txBox="1">
            <a:spLocks/>
          </p:cNvSpPr>
          <p:nvPr/>
        </p:nvSpPr>
        <p:spPr>
          <a:xfrm>
            <a:off x="813427" y="4321932"/>
            <a:ext cx="6520159" cy="1024768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>
            <a:lvl1pPr>
              <a:defRPr sz="3600" b="1" i="0">
                <a:solidFill>
                  <a:srgbClr val="429EA5"/>
                </a:solidFill>
                <a:latin typeface="Utopia Std Black Headline"/>
                <a:ea typeface="+mj-ea"/>
                <a:cs typeface="Utopia Std Black Headline"/>
              </a:defRPr>
            </a:lvl1pPr>
          </a:lstStyle>
          <a:p>
            <a:pPr marL="12700" marR="5080">
              <a:lnSpc>
                <a:spcPts val="6500"/>
              </a:lnSpc>
              <a:spcBef>
                <a:spcPts val="1400"/>
              </a:spcBef>
              <a:tabLst>
                <a:tab pos="1186180" algn="l"/>
                <a:tab pos="3835400" algn="l"/>
              </a:tabLst>
            </a:pPr>
            <a:r>
              <a:rPr lang="pt-BR" sz="6500" spc="-10" dirty="0"/>
              <a:t>VOCÊ SABIA???</a:t>
            </a:r>
            <a:endParaRPr lang="pt-BR" sz="65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0E71DF-C70A-B65A-FAA1-D9862CC62485}"/>
              </a:ext>
            </a:extLst>
          </p:cNvPr>
          <p:cNvSpPr txBox="1"/>
          <p:nvPr/>
        </p:nvSpPr>
        <p:spPr>
          <a:xfrm>
            <a:off x="317501" y="5346700"/>
            <a:ext cx="7238999" cy="1336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</a:tabLst>
            </a:pPr>
            <a:r>
              <a:rPr lang="pt-BR" sz="1600" dirty="0"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Que o Instituto é mantido </a:t>
            </a:r>
            <a:r>
              <a:rPr lang="pt-BR" sz="1600" dirty="0"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com repasses oriundos da Prefeitura Municipal, o IMPES não pode tirar um centavo do dinheiro de aposentados.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tabLst>
                <a:tab pos="3095625" algn="l"/>
                <a:tab pos="3371850" algn="l"/>
              </a:tabLst>
            </a:pPr>
            <a:r>
              <a:rPr lang="pt-BR" sz="1600" dirty="0">
                <a:effectLst/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O pagamento de servidores, as</a:t>
            </a:r>
            <a:r>
              <a:rPr lang="pt-BR" sz="1600" dirty="0">
                <a:latin typeface="Utopia Std"/>
                <a:ea typeface="Times New Roman" panose="02020603050405020304" pitchFamily="18" charset="0"/>
                <a:cs typeface="Times New Roman" panose="02020603050405020304" pitchFamily="18" charset="0"/>
              </a:rPr>
              <a:t> despesas administrativas, aquisição de carro... Tudo é realizado com repasse da Prefeitura.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0CC5E14-9830-12C0-3F07-C74F6D0F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6729703"/>
            <a:ext cx="4756150" cy="35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8472" y="21931"/>
            <a:ext cx="7560309" cy="10692130"/>
            <a:chOff x="0" y="0"/>
            <a:chExt cx="7560309" cy="106921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5878830"/>
            </a:xfrm>
            <a:custGeom>
              <a:avLst/>
              <a:gdLst/>
              <a:ahLst/>
              <a:cxnLst/>
              <a:rect l="l" t="t" r="r" b="b"/>
              <a:pathLst>
                <a:path w="7560309" h="5878830">
                  <a:moveTo>
                    <a:pt x="0" y="5878347"/>
                  </a:moveTo>
                  <a:lnTo>
                    <a:pt x="7559992" y="5878347"/>
                  </a:lnTo>
                  <a:lnTo>
                    <a:pt x="7559992" y="0"/>
                  </a:lnTo>
                  <a:lnTo>
                    <a:pt x="0" y="0"/>
                  </a:lnTo>
                  <a:lnTo>
                    <a:pt x="0" y="5878347"/>
                  </a:lnTo>
                  <a:close/>
                </a:path>
              </a:pathLst>
            </a:custGeom>
            <a:solidFill>
              <a:srgbClr val="F1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878347"/>
              <a:ext cx="7560309" cy="4813935"/>
            </a:xfrm>
            <a:custGeom>
              <a:avLst/>
              <a:gdLst/>
              <a:ahLst/>
              <a:cxnLst/>
              <a:rect l="l" t="t" r="r" b="b"/>
              <a:pathLst>
                <a:path w="7560309" h="4813934">
                  <a:moveTo>
                    <a:pt x="7559992" y="0"/>
                  </a:moveTo>
                  <a:lnTo>
                    <a:pt x="0" y="0"/>
                  </a:lnTo>
                  <a:lnTo>
                    <a:pt x="0" y="4813655"/>
                  </a:lnTo>
                  <a:lnTo>
                    <a:pt x="7559992" y="4813655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429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1490" y="2998221"/>
            <a:ext cx="5074767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9705" algn="just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effectLst/>
                <a:latin typeface="Utopia Std"/>
                <a:ea typeface="Times New Roman" panose="02020603050405020304" pitchFamily="18" charset="0"/>
              </a:rPr>
              <a:t>Consideram-se dependentes dos segurados do </a:t>
            </a:r>
            <a:r>
              <a:rPr lang="pt-BR" sz="1600" b="1" dirty="0">
                <a:effectLst/>
                <a:latin typeface="Utopia Std"/>
                <a:ea typeface="Times New Roman" panose="02020603050405020304" pitchFamily="18" charset="0"/>
              </a:rPr>
              <a:t>IMPES</a:t>
            </a:r>
            <a:r>
              <a:rPr lang="pt-BR" sz="1600" dirty="0">
                <a:effectLst/>
                <a:latin typeface="Utopia Std"/>
                <a:ea typeface="Times New Roman" panose="02020603050405020304" pitchFamily="18" charset="0"/>
              </a:rPr>
              <a:t> o cônjuge, companheiro (a), os filhos não emancipados de qualquer condição, menores de 18 anos ou inválidos, os pais dependentes economicamente do servidor, e o (a) irmão (a) que não tenha atingido a idade de 18 anos ou inválido (a), enquanto durar a invalidez, desde que comprovadamente dependente do (a) servidor (a).</a:t>
            </a:r>
            <a:endParaRPr sz="1600" dirty="0">
              <a:latin typeface="Utopia Std"/>
              <a:cs typeface="Utopia St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9983851"/>
            <a:ext cx="101981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350" b="1" spc="47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9</a:t>
            </a:r>
            <a:r>
              <a:rPr sz="1350" b="1" spc="475" dirty="0">
                <a:solidFill>
                  <a:srgbClr val="FFFFFF"/>
                </a:solidFill>
                <a:latin typeface="Utopia Std Black Headline"/>
                <a:cs typeface="Utopia Std Black Headline"/>
              </a:rPr>
              <a:t> </a:t>
            </a:r>
            <a:r>
              <a:rPr sz="1350" b="1" spc="-10" dirty="0">
                <a:solidFill>
                  <a:srgbClr val="ABE1FA"/>
                </a:solidFill>
                <a:latin typeface="Utopia Std Black Headline"/>
                <a:cs typeface="Utopia Std Black Headline"/>
              </a:rPr>
              <a:t>IPREJUN</a:t>
            </a:r>
            <a:endParaRPr sz="1350" dirty="0">
              <a:latin typeface="Utopia Std Black Headline"/>
              <a:cs typeface="Utopia Std Black Headlin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24191" y="165824"/>
            <a:ext cx="6636296" cy="3714737"/>
            <a:chOff x="924191" y="165824"/>
            <a:chExt cx="6636296" cy="3714737"/>
          </a:xfrm>
        </p:grpSpPr>
        <p:sp>
          <p:nvSpPr>
            <p:cNvPr id="9" name="object 9"/>
            <p:cNvSpPr/>
            <p:nvPr/>
          </p:nvSpPr>
          <p:spPr>
            <a:xfrm>
              <a:off x="924191" y="2770953"/>
              <a:ext cx="958850" cy="0"/>
            </a:xfrm>
            <a:custGeom>
              <a:avLst/>
              <a:gdLst/>
              <a:ahLst/>
              <a:cxnLst/>
              <a:rect l="l" t="t" r="r" b="b"/>
              <a:pathLst>
                <a:path w="958850">
                  <a:moveTo>
                    <a:pt x="0" y="0"/>
                  </a:moveTo>
                  <a:lnTo>
                    <a:pt x="958430" y="0"/>
                  </a:lnTo>
                </a:path>
              </a:pathLst>
            </a:custGeom>
            <a:ln w="63500">
              <a:solidFill>
                <a:srgbClr val="003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36002" y="3117926"/>
              <a:ext cx="324485" cy="762635"/>
            </a:xfrm>
            <a:custGeom>
              <a:avLst/>
              <a:gdLst/>
              <a:ahLst/>
              <a:cxnLst/>
              <a:rect l="l" t="t" r="r" b="b"/>
              <a:pathLst>
                <a:path w="324484" h="762635">
                  <a:moveTo>
                    <a:pt x="323989" y="0"/>
                  </a:moveTo>
                  <a:lnTo>
                    <a:pt x="0" y="0"/>
                  </a:lnTo>
                  <a:lnTo>
                    <a:pt x="0" y="762609"/>
                  </a:lnTo>
                  <a:lnTo>
                    <a:pt x="323989" y="762609"/>
                  </a:lnTo>
                  <a:lnTo>
                    <a:pt x="323989" y="0"/>
                  </a:lnTo>
                  <a:close/>
                </a:path>
              </a:pathLst>
            </a:custGeom>
            <a:solidFill>
              <a:srgbClr val="007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1050" y="292824"/>
              <a:ext cx="429437" cy="762635"/>
            </a:xfrm>
            <a:custGeom>
              <a:avLst/>
              <a:gdLst/>
              <a:ahLst/>
              <a:cxnLst/>
              <a:rect l="l" t="t" r="r" b="b"/>
              <a:pathLst>
                <a:path w="324484" h="762635">
                  <a:moveTo>
                    <a:pt x="323989" y="0"/>
                  </a:moveTo>
                  <a:lnTo>
                    <a:pt x="0" y="0"/>
                  </a:lnTo>
                  <a:lnTo>
                    <a:pt x="0" y="762609"/>
                  </a:lnTo>
                  <a:lnTo>
                    <a:pt x="323989" y="762609"/>
                  </a:lnTo>
                  <a:lnTo>
                    <a:pt x="323989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6002" y="2170798"/>
              <a:ext cx="324485" cy="762635"/>
            </a:xfrm>
            <a:custGeom>
              <a:avLst/>
              <a:gdLst/>
              <a:ahLst/>
              <a:cxnLst/>
              <a:rect l="l" t="t" r="r" b="b"/>
              <a:pathLst>
                <a:path w="324484" h="762635">
                  <a:moveTo>
                    <a:pt x="323989" y="0"/>
                  </a:moveTo>
                  <a:lnTo>
                    <a:pt x="0" y="0"/>
                  </a:lnTo>
                  <a:lnTo>
                    <a:pt x="0" y="762609"/>
                  </a:lnTo>
                  <a:lnTo>
                    <a:pt x="323989" y="762609"/>
                  </a:lnTo>
                  <a:lnTo>
                    <a:pt x="323989" y="0"/>
                  </a:lnTo>
                  <a:close/>
                </a:path>
              </a:pathLst>
            </a:custGeom>
            <a:solidFill>
              <a:srgbClr val="003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56449" y="165824"/>
              <a:ext cx="203835" cy="762635"/>
            </a:xfrm>
            <a:custGeom>
              <a:avLst/>
              <a:gdLst/>
              <a:ahLst/>
              <a:cxnLst/>
              <a:rect l="l" t="t" r="r" b="b"/>
              <a:pathLst>
                <a:path w="203834" h="762635">
                  <a:moveTo>
                    <a:pt x="203555" y="0"/>
                  </a:moveTo>
                  <a:lnTo>
                    <a:pt x="0" y="0"/>
                  </a:lnTo>
                  <a:lnTo>
                    <a:pt x="0" y="762609"/>
                  </a:lnTo>
                  <a:lnTo>
                    <a:pt x="203555" y="762609"/>
                  </a:lnTo>
                </a:path>
              </a:pathLst>
            </a:custGeom>
            <a:ln w="25400">
              <a:solidFill>
                <a:srgbClr val="0074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11491" y="536764"/>
            <a:ext cx="562038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62860" algn="l"/>
                <a:tab pos="4090035" algn="l"/>
              </a:tabLst>
            </a:pPr>
            <a:r>
              <a:rPr sz="6500" spc="-20" dirty="0">
                <a:solidFill>
                  <a:srgbClr val="0074BC"/>
                </a:solidFill>
              </a:rPr>
              <a:t>Quem</a:t>
            </a:r>
            <a:r>
              <a:rPr sz="6500" dirty="0">
                <a:solidFill>
                  <a:srgbClr val="0074BC"/>
                </a:solidFill>
              </a:rPr>
              <a:t>	</a:t>
            </a:r>
            <a:r>
              <a:rPr sz="6500" spc="-25" dirty="0">
                <a:solidFill>
                  <a:srgbClr val="0074BC"/>
                </a:solidFill>
              </a:rPr>
              <a:t>são</a:t>
            </a:r>
            <a:r>
              <a:rPr sz="6500" dirty="0">
                <a:solidFill>
                  <a:srgbClr val="0074BC"/>
                </a:solidFill>
              </a:rPr>
              <a:t>	</a:t>
            </a:r>
            <a:r>
              <a:rPr sz="6500" spc="-25" dirty="0">
                <a:solidFill>
                  <a:srgbClr val="0074BC"/>
                </a:solidFill>
              </a:rPr>
              <a:t>os </a:t>
            </a:r>
            <a:r>
              <a:rPr sz="6500" spc="-10" dirty="0">
                <a:solidFill>
                  <a:srgbClr val="0074BC"/>
                </a:solidFill>
              </a:rPr>
              <a:t>dependentes?</a:t>
            </a:r>
            <a:endParaRPr sz="6500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617" y="5966071"/>
            <a:ext cx="5074767" cy="42992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4845</Words>
  <Application>Microsoft Office PowerPoint</Application>
  <PresentationFormat>Personalizar</PresentationFormat>
  <Paragraphs>263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Utopia Std</vt:lpstr>
      <vt:lpstr>Utopia Std Black Headline</vt:lpstr>
      <vt:lpstr>Office Theme</vt:lpstr>
      <vt:lpstr>Apresentação do PowerPoint</vt:lpstr>
      <vt:lpstr>ESTRUTURA IMPES</vt:lpstr>
      <vt:lpstr>Apresentação</vt:lpstr>
      <vt:lpstr>Entenda os termos usados nesta cartilha</vt:lpstr>
      <vt:lpstr>Entenda a Previdência no Brasil</vt:lpstr>
      <vt:lpstr>Regime Próprio de Previdência Social (RPPS)</vt:lpstr>
      <vt:lpstr>Benefícios previstos na legislação do IMPES</vt:lpstr>
      <vt:lpstr>Fique Sabendo!</vt:lpstr>
      <vt:lpstr>Quem são os dependentes?</vt:lpstr>
      <vt:lpstr>Por que a sua aposentadoria mudou?</vt:lpstr>
      <vt:lpstr>Entenda como fica a sua aposentadoria de acordo com a LC 095/2022 </vt:lpstr>
      <vt:lpstr>Aposentadoria voluntária dos</vt:lpstr>
      <vt:lpstr>APOSENTADORIA DOS SERVIDORES EXPOSTOS À AGENTES QUÍMICOS, FÍSICOS E BIOLÓGICOS</vt:lpstr>
      <vt:lpstr>Aposentadoria dos servidores com deficiência</vt:lpstr>
      <vt:lpstr>Aposentadoria por Incapacidade Permanente</vt:lpstr>
      <vt:lpstr>Aposentadoria Compulsória </vt:lpstr>
      <vt:lpstr>BENEFÍCIOS PREVIDENCIÁRIOS (REGRA DE TRASIÇÃO - PONTUAÇÃO)   APOSENTADORIA DOS SERVIDORES EM GERAL</vt:lpstr>
      <vt:lpstr>APOSENTADORIA DOS PROFESSORES MUNICIPAIS:</vt:lpstr>
      <vt:lpstr>BENEFÍCIOS PREVIDENCIÁRIOS (REGRA DE TRASIÇÃO - PEDÁGIO) </vt:lpstr>
      <vt:lpstr>BENEFÍCIOS PREVIDENCIÁRIOS (REGRA DE TRASIÇÃO - PEDÁGIO) </vt:lpstr>
      <vt:lpstr>BENEFÍCIOS PREVIDENCIÁRIOS (REGRA DE TRASIÇÃO - PEDÁGIO) </vt:lpstr>
      <vt:lpstr>PENSÕES</vt:lpstr>
      <vt:lpstr>PENSÕES</vt:lpstr>
      <vt:lpstr>Gratificação Natalina (13º salário):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Ronilson Melo da Cruz</cp:lastModifiedBy>
  <cp:revision>14</cp:revision>
  <dcterms:created xsi:type="dcterms:W3CDTF">2025-06-09T15:02:36Z</dcterms:created>
  <dcterms:modified xsi:type="dcterms:W3CDTF">2025-06-24T15:54:51Z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2025-06-09T00:00:00Z</vt:filetime>
  </property>
  <property fmtid="{D5CDD505-2E9C-101B-9397-08002B2CF9AE}" pid="5" name="Producer">
    <vt:lpwstr>Adobe PDF Library 15.0</vt:lpwstr>
  </property>
</Properties>
</file>